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6.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7.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8.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1.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331" r:id="rId2"/>
    <p:sldId id="342" r:id="rId3"/>
    <p:sldId id="330" r:id="rId4"/>
    <p:sldId id="332" r:id="rId5"/>
    <p:sldId id="333" r:id="rId6"/>
    <p:sldId id="334" r:id="rId7"/>
    <p:sldId id="335" r:id="rId8"/>
    <p:sldId id="338" r:id="rId9"/>
    <p:sldId id="336" r:id="rId10"/>
    <p:sldId id="337" r:id="rId11"/>
    <p:sldId id="341" r:id="rId12"/>
    <p:sldId id="340" r:id="rId13"/>
    <p:sldId id="339" r:id="rId14"/>
  </p:sldIdLst>
  <p:sldSz cx="9144000" cy="6858000" type="screen4x3"/>
  <p:notesSz cx="7099300" cy="10234613"/>
  <p:defaultTextStyle>
    <a:defPPr>
      <a:defRPr lang="en-US"/>
    </a:defPPr>
    <a:lvl1pPr algn="l"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MIT GKLOJN" initials="SG" lastIdx="1" clrIdx="0"/>
  <p:cmAuthor id="1" name="Sam Baars" initial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CCFF"/>
    <a:srgbClr val="CDEFFC"/>
    <a:srgbClr val="008000"/>
    <a:srgbClr val="D7EBFC"/>
    <a:srgbClr val="D7EBE8"/>
    <a:srgbClr val="CDEBF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923" autoAdjust="0"/>
    <p:restoredTop sz="94095" autoAdjust="0"/>
  </p:normalViewPr>
  <p:slideViewPr>
    <p:cSldViewPr>
      <p:cViewPr varScale="1">
        <p:scale>
          <a:sx n="70" d="100"/>
          <a:sy n="70" d="100"/>
        </p:scale>
        <p:origin x="860"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loic\Dropbox%20(LKMco)\SMCPC\STEM%20graphs%20for%20Royal%20Society.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loic\Dropbox%20(LKMco)\SMCPC\STEM%20graphs%20for%20Royal%20Society.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loic\Dropbox%20(LKMco)\SMCPC\STEM%20graphs%20for%20Royal%20Society.xlsx" TargetMode="External"/><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loic\Dropbox%20(LKMco)\SMCPC\STEM%20graphs%20for%20Royal%20Society.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loic\Dropbox%20(LKMco)\SMCPC\STEM%20graphs%20for%20Royal%20Society.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loic\Dropbox%20(LKMco)\SMCPC\STEM%20graphs%20for%20Royal%20Society.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loic\Dropbox%20(LKMco)\SMCPC\STEM%20graphs%20for%20Royal%20Society.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loic\Dropbox%20(LKMco)\SMCPC\STEM%20graphs%20for%20Royal%20Society.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loic\Dropbox%20(LKMco)\SMCPC\STEM%20graphs%20for%20Royal%20Society.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loic\Dropbox%20(LKMco)\SMCPC\STEM%20graphs%20for%20Royal%20Society.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loic\Dropbox%20(LKMco)\SMCPC\3c%20KS5%20replacement%20charts%20-%20no%20suppression%20required%20LM%20Nov%20v.xlsm"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STEM APS per A</a:t>
            </a:r>
            <a:r>
              <a:rPr lang="en-GB" baseline="0"/>
              <a:t> level STEM entry 2014/15 (NPD)</a:t>
            </a:r>
            <a:endParaRPr lang="en-GB"/>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[1]APS!$B$139</c:f>
              <c:strCache>
                <c:ptCount val="1"/>
                <c:pt idx="0">
                  <c:v>Male average points per entry</c:v>
                </c:pt>
              </c:strCache>
            </c:strRef>
          </c:tx>
          <c:spPr>
            <a:ln w="28575" cap="rnd">
              <a:solidFill>
                <a:schemeClr val="accent6"/>
              </a:solidFill>
              <a:round/>
            </a:ln>
            <a:effectLst/>
          </c:spPr>
          <c:marker>
            <c:symbol val="none"/>
          </c:marker>
          <c:cat>
            <c:numRef>
              <c:f>[1]APS!$A$140:$A$148</c:f>
              <c:numCache>
                <c:formatCode>General</c:formatCode>
                <c:ptCount val="9"/>
                <c:pt idx="0">
                  <c:v>2006</c:v>
                </c:pt>
                <c:pt idx="1">
                  <c:v>2007</c:v>
                </c:pt>
                <c:pt idx="2">
                  <c:v>2008</c:v>
                </c:pt>
                <c:pt idx="3">
                  <c:v>2009</c:v>
                </c:pt>
                <c:pt idx="4">
                  <c:v>2010</c:v>
                </c:pt>
                <c:pt idx="5">
                  <c:v>2011</c:v>
                </c:pt>
                <c:pt idx="6">
                  <c:v>2012</c:v>
                </c:pt>
                <c:pt idx="7">
                  <c:v>2013</c:v>
                </c:pt>
                <c:pt idx="8">
                  <c:v>2014</c:v>
                </c:pt>
              </c:numCache>
            </c:numRef>
          </c:cat>
          <c:val>
            <c:numRef>
              <c:f>[1]APS!$B$140:$B$148</c:f>
              <c:numCache>
                <c:formatCode>General</c:formatCode>
                <c:ptCount val="9"/>
                <c:pt idx="0">
                  <c:v>213.3895</c:v>
                </c:pt>
                <c:pt idx="1">
                  <c:v>215.54239999999999</c:v>
                </c:pt>
                <c:pt idx="2">
                  <c:v>216.9931</c:v>
                </c:pt>
                <c:pt idx="3">
                  <c:v>221.96379999999999</c:v>
                </c:pt>
                <c:pt idx="4">
                  <c:v>225.5059</c:v>
                </c:pt>
                <c:pt idx="5">
                  <c:v>225.45310000000001</c:v>
                </c:pt>
                <c:pt idx="6">
                  <c:v>226.0403</c:v>
                </c:pt>
                <c:pt idx="7">
                  <c:v>225.47190000000001</c:v>
                </c:pt>
                <c:pt idx="8">
                  <c:v>225.72540000000001</c:v>
                </c:pt>
              </c:numCache>
            </c:numRef>
          </c:val>
          <c:smooth val="0"/>
        </c:ser>
        <c:ser>
          <c:idx val="1"/>
          <c:order val="1"/>
          <c:tx>
            <c:strRef>
              <c:f>[1]APS!$C$139</c:f>
              <c:strCache>
                <c:ptCount val="1"/>
                <c:pt idx="0">
                  <c:v>Female Average points per entry</c:v>
                </c:pt>
              </c:strCache>
            </c:strRef>
          </c:tx>
          <c:spPr>
            <a:ln w="28575" cap="rnd">
              <a:solidFill>
                <a:schemeClr val="accent5"/>
              </a:solidFill>
              <a:round/>
            </a:ln>
            <a:effectLst/>
          </c:spPr>
          <c:marker>
            <c:symbol val="none"/>
          </c:marker>
          <c:cat>
            <c:numRef>
              <c:f>[1]APS!$A$140:$A$148</c:f>
              <c:numCache>
                <c:formatCode>General</c:formatCode>
                <c:ptCount val="9"/>
                <c:pt idx="0">
                  <c:v>2006</c:v>
                </c:pt>
                <c:pt idx="1">
                  <c:v>2007</c:v>
                </c:pt>
                <c:pt idx="2">
                  <c:v>2008</c:v>
                </c:pt>
                <c:pt idx="3">
                  <c:v>2009</c:v>
                </c:pt>
                <c:pt idx="4">
                  <c:v>2010</c:v>
                </c:pt>
                <c:pt idx="5">
                  <c:v>2011</c:v>
                </c:pt>
                <c:pt idx="6">
                  <c:v>2012</c:v>
                </c:pt>
                <c:pt idx="7">
                  <c:v>2013</c:v>
                </c:pt>
                <c:pt idx="8">
                  <c:v>2014</c:v>
                </c:pt>
              </c:numCache>
            </c:numRef>
          </c:cat>
          <c:val>
            <c:numRef>
              <c:f>[1]APS!$C$140:$C$148</c:f>
              <c:numCache>
                <c:formatCode>General</c:formatCode>
                <c:ptCount val="9"/>
                <c:pt idx="0">
                  <c:v>217.8399</c:v>
                </c:pt>
                <c:pt idx="1">
                  <c:v>219.2638</c:v>
                </c:pt>
                <c:pt idx="2">
                  <c:v>220.81389999999999</c:v>
                </c:pt>
                <c:pt idx="3">
                  <c:v>225.20670000000001</c:v>
                </c:pt>
                <c:pt idx="4">
                  <c:v>226.90539999999999</c:v>
                </c:pt>
                <c:pt idx="5">
                  <c:v>227.53880000000001</c:v>
                </c:pt>
                <c:pt idx="6">
                  <c:v>227.52250000000001</c:v>
                </c:pt>
                <c:pt idx="7">
                  <c:v>226.0692</c:v>
                </c:pt>
                <c:pt idx="8">
                  <c:v>225.10929999999999</c:v>
                </c:pt>
              </c:numCache>
            </c:numRef>
          </c:val>
          <c:smooth val="0"/>
        </c:ser>
        <c:dLbls>
          <c:showLegendKey val="0"/>
          <c:showVal val="0"/>
          <c:showCatName val="0"/>
          <c:showSerName val="0"/>
          <c:showPercent val="0"/>
          <c:showBubbleSize val="0"/>
        </c:dLbls>
        <c:smooth val="0"/>
        <c:axId val="372244664"/>
        <c:axId val="372242312"/>
      </c:lineChart>
      <c:catAx>
        <c:axId val="372244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72242312"/>
        <c:crosses val="autoZero"/>
        <c:auto val="1"/>
        <c:lblAlgn val="ctr"/>
        <c:lblOffset val="100"/>
        <c:noMultiLvlLbl val="0"/>
      </c:catAx>
      <c:valAx>
        <c:axId val="372242312"/>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dirty="0" smtClean="0"/>
                  <a:t>Points</a:t>
                </a:r>
                <a:endParaRPr lang="en-GB" dirty="0"/>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7224466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dirty="0"/>
              <a:t>Proportion of STEM entries</a:t>
            </a:r>
            <a:r>
              <a:rPr lang="en-GB" baseline="0" dirty="0"/>
              <a:t> by ethnicity and gender 2014/5 (NPD)</a:t>
            </a:r>
            <a:endParaRPr lang="en-GB"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'[1]Raw data'!$LU$12</c:f>
              <c:strCache>
                <c:ptCount val="1"/>
                <c:pt idx="0">
                  <c:v>Male</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'[1]Raw data'!$LT$13:$LT$18</c:f>
              <c:strCache>
                <c:ptCount val="6"/>
                <c:pt idx="0">
                  <c:v>White British</c:v>
                </c:pt>
                <c:pt idx="1">
                  <c:v>White Other</c:v>
                </c:pt>
                <c:pt idx="2">
                  <c:v>Black</c:v>
                </c:pt>
                <c:pt idx="3">
                  <c:v>Pakistani/Bangladeshi</c:v>
                </c:pt>
                <c:pt idx="4">
                  <c:v>Other Asian</c:v>
                </c:pt>
                <c:pt idx="5">
                  <c:v>Any other</c:v>
                </c:pt>
              </c:strCache>
            </c:strRef>
          </c:cat>
          <c:val>
            <c:numRef>
              <c:f>'[1]Raw data'!$LU$13:$LU$18</c:f>
              <c:numCache>
                <c:formatCode>0%</c:formatCode>
                <c:ptCount val="6"/>
                <c:pt idx="0">
                  <c:v>0.5827239488117002</c:v>
                </c:pt>
                <c:pt idx="1">
                  <c:v>0.59084406294706726</c:v>
                </c:pt>
                <c:pt idx="2">
                  <c:v>0.48676639815880324</c:v>
                </c:pt>
                <c:pt idx="3">
                  <c:v>0.54319852941176472</c:v>
                </c:pt>
                <c:pt idx="4">
                  <c:v>0.52944711538461542</c:v>
                </c:pt>
                <c:pt idx="5">
                  <c:v>0.5596239485403266</c:v>
                </c:pt>
              </c:numCache>
            </c:numRef>
          </c:val>
        </c:ser>
        <c:ser>
          <c:idx val="1"/>
          <c:order val="1"/>
          <c:tx>
            <c:strRef>
              <c:f>'[1]Raw data'!$LV$12</c:f>
              <c:strCache>
                <c:ptCount val="1"/>
                <c:pt idx="0">
                  <c:v>Female</c:v>
                </c:pt>
              </c:strCache>
            </c:strRef>
          </c:tx>
          <c:spPr>
            <a:solidFill>
              <a:schemeClr val="accent5"/>
            </a:solidFill>
            <a:ln>
              <a:solidFill>
                <a:schemeClr val="accent5">
                  <a:lumMod val="75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'[1]Raw data'!$LT$13:$LT$18</c:f>
              <c:strCache>
                <c:ptCount val="6"/>
                <c:pt idx="0">
                  <c:v>White British</c:v>
                </c:pt>
                <c:pt idx="1">
                  <c:v>White Other</c:v>
                </c:pt>
                <c:pt idx="2">
                  <c:v>Black</c:v>
                </c:pt>
                <c:pt idx="3">
                  <c:v>Pakistani/Bangladeshi</c:v>
                </c:pt>
                <c:pt idx="4">
                  <c:v>Other Asian</c:v>
                </c:pt>
                <c:pt idx="5">
                  <c:v>Any other</c:v>
                </c:pt>
              </c:strCache>
            </c:strRef>
          </c:cat>
          <c:val>
            <c:numRef>
              <c:f>'[1]Raw data'!$LV$13:$LV$18</c:f>
              <c:numCache>
                <c:formatCode>0%</c:formatCode>
                <c:ptCount val="6"/>
                <c:pt idx="0">
                  <c:v>0.4172760511882998</c:v>
                </c:pt>
                <c:pt idx="1">
                  <c:v>0.40915593705293274</c:v>
                </c:pt>
                <c:pt idx="2">
                  <c:v>0.51323360184119682</c:v>
                </c:pt>
                <c:pt idx="3">
                  <c:v>0.45680147058823528</c:v>
                </c:pt>
                <c:pt idx="4">
                  <c:v>0.47055288461538464</c:v>
                </c:pt>
                <c:pt idx="5">
                  <c:v>0.44037605145967346</c:v>
                </c:pt>
              </c:numCache>
            </c:numRef>
          </c:val>
        </c:ser>
        <c:dLbls>
          <c:dLblPos val="ctr"/>
          <c:showLegendKey val="0"/>
          <c:showVal val="1"/>
          <c:showCatName val="0"/>
          <c:showSerName val="0"/>
          <c:showPercent val="0"/>
          <c:showBubbleSize val="0"/>
        </c:dLbls>
        <c:gapWidth val="150"/>
        <c:overlap val="100"/>
        <c:axId val="399197320"/>
        <c:axId val="399195360"/>
      </c:barChart>
      <c:catAx>
        <c:axId val="399197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9195360"/>
        <c:crosses val="autoZero"/>
        <c:auto val="1"/>
        <c:lblAlgn val="ctr"/>
        <c:lblOffset val="100"/>
        <c:noMultiLvlLbl val="0"/>
      </c:catAx>
      <c:valAx>
        <c:axId val="399195360"/>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9197320"/>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Entry>
      <c:layout>
        <c:manualLayout>
          <c:xMode val="edge"/>
          <c:yMode val="edge"/>
          <c:x val="0.45744342582624919"/>
          <c:y val="0.93389923019563226"/>
          <c:w val="0.11856249688731903"/>
          <c:h val="5.0992103997110558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FSM and non FSM A level STEM entries as proportion of total entries</a:t>
            </a:r>
            <a:r>
              <a:rPr lang="en-GB" baseline="0"/>
              <a:t> by ethnicity 2014/15 (NPD)</a:t>
            </a:r>
            <a:endParaRPr lang="en-GB"/>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'[1]FSM proportions of entries'!$A$26</c:f>
              <c:strCache>
                <c:ptCount val="1"/>
                <c:pt idx="0">
                  <c:v>FSM</c:v>
                </c:pt>
              </c:strCache>
            </c:strRef>
          </c:tx>
          <c:spPr>
            <a:solidFill>
              <a:schemeClr val="tx2">
                <a:lumMod val="20000"/>
                <a:lumOff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'[1]FSM proportions of entries'!$B$25:$G$25</c:f>
              <c:strCache>
                <c:ptCount val="6"/>
                <c:pt idx="0">
                  <c:v>White British</c:v>
                </c:pt>
                <c:pt idx="1">
                  <c:v>White Other</c:v>
                </c:pt>
                <c:pt idx="2">
                  <c:v>Black</c:v>
                </c:pt>
                <c:pt idx="3">
                  <c:v>Pakistani/Bangladeshi</c:v>
                </c:pt>
                <c:pt idx="4">
                  <c:v>Other Asian</c:v>
                </c:pt>
                <c:pt idx="5">
                  <c:v>Any other</c:v>
                </c:pt>
              </c:strCache>
            </c:strRef>
          </c:cat>
          <c:val>
            <c:numRef>
              <c:f>'[1]FSM proportions of entries'!$B$26:$G$26</c:f>
              <c:numCache>
                <c:formatCode>0%</c:formatCode>
                <c:ptCount val="6"/>
                <c:pt idx="0">
                  <c:v>6.0291475344380119E-2</c:v>
                </c:pt>
                <c:pt idx="1">
                  <c:v>0.10789980732177264</c:v>
                </c:pt>
                <c:pt idx="2">
                  <c:v>0.11268436578171091</c:v>
                </c:pt>
                <c:pt idx="3">
                  <c:v>0.14136447449293177</c:v>
                </c:pt>
                <c:pt idx="4">
                  <c:v>0.19332161687170474</c:v>
                </c:pt>
                <c:pt idx="5">
                  <c:v>0.13653699466056446</c:v>
                </c:pt>
              </c:numCache>
            </c:numRef>
          </c:val>
        </c:ser>
        <c:ser>
          <c:idx val="1"/>
          <c:order val="1"/>
          <c:tx>
            <c:strRef>
              <c:f>'[1]FSM proportions of entries'!$A$27</c:f>
              <c:strCache>
                <c:ptCount val="1"/>
                <c:pt idx="0">
                  <c:v>Non FSM</c:v>
                </c:pt>
              </c:strCache>
            </c:strRef>
          </c:tx>
          <c:spPr>
            <a:solidFill>
              <a:schemeClr val="accent4"/>
            </a:solidFill>
            <a:ln>
              <a:noFill/>
            </a:ln>
            <a:effectLst/>
          </c:spPr>
          <c:invertIfNegative val="0"/>
          <c:dLbls>
            <c:dLbl>
              <c:idx val="5"/>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'[1]FSM proportions of entries'!$B$25:$G$25</c:f>
              <c:strCache>
                <c:ptCount val="6"/>
                <c:pt idx="0">
                  <c:v>White British</c:v>
                </c:pt>
                <c:pt idx="1">
                  <c:v>White Other</c:v>
                </c:pt>
                <c:pt idx="2">
                  <c:v>Black</c:v>
                </c:pt>
                <c:pt idx="3">
                  <c:v>Pakistani/Bangladeshi</c:v>
                </c:pt>
                <c:pt idx="4">
                  <c:v>Other Asian</c:v>
                </c:pt>
                <c:pt idx="5">
                  <c:v>Any other</c:v>
                </c:pt>
              </c:strCache>
            </c:strRef>
          </c:cat>
          <c:val>
            <c:numRef>
              <c:f>'[1]FSM proportions of entries'!$B$27:$G$27</c:f>
              <c:numCache>
                <c:formatCode>0%</c:formatCode>
                <c:ptCount val="6"/>
                <c:pt idx="0">
                  <c:v>0.13158856365217173</c:v>
                </c:pt>
                <c:pt idx="1">
                  <c:v>0.14701565557729943</c:v>
                </c:pt>
                <c:pt idx="2">
                  <c:v>0.13833907056798622</c:v>
                </c:pt>
                <c:pt idx="3">
                  <c:v>0.19586140519730511</c:v>
                </c:pt>
                <c:pt idx="4">
                  <c:v>0.28135593220338984</c:v>
                </c:pt>
                <c:pt idx="5">
                  <c:v>0.19324304645405563</c:v>
                </c:pt>
              </c:numCache>
            </c:numRef>
          </c:val>
        </c:ser>
        <c:dLbls>
          <c:dLblPos val="outEnd"/>
          <c:showLegendKey val="0"/>
          <c:showVal val="1"/>
          <c:showCatName val="0"/>
          <c:showSerName val="0"/>
          <c:showPercent val="0"/>
          <c:showBubbleSize val="0"/>
        </c:dLbls>
        <c:gapWidth val="182"/>
        <c:axId val="399190656"/>
        <c:axId val="399193400"/>
      </c:barChart>
      <c:catAx>
        <c:axId val="39919065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9193400"/>
        <c:crosses val="autoZero"/>
        <c:auto val="1"/>
        <c:lblAlgn val="ctr"/>
        <c:lblOffset val="100"/>
        <c:noMultiLvlLbl val="0"/>
      </c:catAx>
      <c:valAx>
        <c:axId val="39919340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9190656"/>
        <c:crosses val="max"/>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STEM APS Per STEM A level entry 2014/15 (NPD)</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'Attainment averages by gender'!$L$24</c:f>
              <c:strCache>
                <c:ptCount val="1"/>
                <c:pt idx="0">
                  <c:v>STEM APS (Per STEM A level entry)</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'Attainment averages by gender'!$M$23:$R$23</c:f>
              <c:strCache>
                <c:ptCount val="6"/>
                <c:pt idx="0">
                  <c:v>White British</c:v>
                </c:pt>
                <c:pt idx="1">
                  <c:v>Other white</c:v>
                </c:pt>
                <c:pt idx="2">
                  <c:v>Black</c:v>
                </c:pt>
                <c:pt idx="3">
                  <c:v>Pakistani or Bangladeshi</c:v>
                </c:pt>
                <c:pt idx="4">
                  <c:v>Other Asian</c:v>
                </c:pt>
                <c:pt idx="5">
                  <c:v>Any other</c:v>
                </c:pt>
              </c:strCache>
            </c:strRef>
          </c:cat>
          <c:val>
            <c:numRef>
              <c:f>'Attainment averages by gender'!$M$24:$R$24</c:f>
              <c:numCache>
                <c:formatCode>0</c:formatCode>
                <c:ptCount val="6"/>
                <c:pt idx="0">
                  <c:v>227.43709999999999</c:v>
                </c:pt>
                <c:pt idx="1">
                  <c:v>225.607</c:v>
                </c:pt>
                <c:pt idx="2">
                  <c:v>207.99420000000001</c:v>
                </c:pt>
                <c:pt idx="3">
                  <c:v>212.18639999999999</c:v>
                </c:pt>
                <c:pt idx="4">
                  <c:v>226.75239999999999</c:v>
                </c:pt>
                <c:pt idx="5">
                  <c:v>228.29220000000001</c:v>
                </c:pt>
              </c:numCache>
            </c:numRef>
          </c:val>
        </c:ser>
        <c:dLbls>
          <c:dLblPos val="outEnd"/>
          <c:showLegendKey val="0"/>
          <c:showVal val="1"/>
          <c:showCatName val="0"/>
          <c:showSerName val="0"/>
          <c:showPercent val="0"/>
          <c:showBubbleSize val="0"/>
        </c:dLbls>
        <c:gapWidth val="219"/>
        <c:overlap val="-27"/>
        <c:axId val="372247016"/>
        <c:axId val="372243880"/>
      </c:barChart>
      <c:catAx>
        <c:axId val="372247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372243880"/>
        <c:crosses val="autoZero"/>
        <c:auto val="1"/>
        <c:lblAlgn val="ctr"/>
        <c:lblOffset val="100"/>
        <c:noMultiLvlLbl val="0"/>
      </c:catAx>
      <c:valAx>
        <c:axId val="372243880"/>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dirty="0" smtClean="0"/>
                  <a:t>Points</a:t>
                </a:r>
                <a:endParaRPr lang="en-GB" dirty="0"/>
              </a:p>
            </c:rich>
          </c:tx>
          <c:layout>
            <c:manualLayout>
              <c:xMode val="edge"/>
              <c:yMode val="edge"/>
              <c:x val="1.3451895175488976E-2"/>
              <c:y val="0.47081134392884127"/>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722470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APS per STEM A level</a:t>
            </a:r>
            <a:r>
              <a:rPr lang="en-GB" baseline="0"/>
              <a:t> entry by SES 2014/15 (NPD)</a:t>
            </a:r>
            <a:endParaRPr lang="en-GB"/>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'Attainment averages by gender'!$K$38</c:f>
              <c:strCache>
                <c:ptCount val="1"/>
                <c:pt idx="0">
                  <c:v>Average FSM</c:v>
                </c:pt>
              </c:strCache>
            </c:strRef>
          </c:tx>
          <c:spPr>
            <a:ln w="38100" cap="rnd">
              <a:solidFill>
                <a:schemeClr val="accent5">
                  <a:lumMod val="60000"/>
                  <a:lumOff val="40000"/>
                </a:schemeClr>
              </a:solidFill>
              <a:round/>
            </a:ln>
            <a:effectLst/>
          </c:spPr>
          <c:marker>
            <c:symbol val="none"/>
          </c:marker>
          <c:cat>
            <c:numRef>
              <c:f>'Attainment averages by gender'!$J$39:$J$47</c:f>
              <c:numCache>
                <c:formatCode>General</c:formatCode>
                <c:ptCount val="9"/>
                <c:pt idx="0">
                  <c:v>2006</c:v>
                </c:pt>
                <c:pt idx="1">
                  <c:v>2007</c:v>
                </c:pt>
                <c:pt idx="2">
                  <c:v>2008</c:v>
                </c:pt>
                <c:pt idx="3">
                  <c:v>2009</c:v>
                </c:pt>
                <c:pt idx="4">
                  <c:v>2010</c:v>
                </c:pt>
                <c:pt idx="5">
                  <c:v>2011</c:v>
                </c:pt>
                <c:pt idx="6">
                  <c:v>2012</c:v>
                </c:pt>
                <c:pt idx="7">
                  <c:v>2013</c:v>
                </c:pt>
                <c:pt idx="8">
                  <c:v>2014</c:v>
                </c:pt>
              </c:numCache>
            </c:numRef>
          </c:cat>
          <c:val>
            <c:numRef>
              <c:f>'Attainment averages by gender'!$K$39:$K$47</c:f>
              <c:numCache>
                <c:formatCode>0</c:formatCode>
                <c:ptCount val="9"/>
                <c:pt idx="0">
                  <c:v>198.89670000000001</c:v>
                </c:pt>
                <c:pt idx="1">
                  <c:v>200.30799999999999</c:v>
                </c:pt>
                <c:pt idx="2">
                  <c:v>202.25989999999999</c:v>
                </c:pt>
                <c:pt idx="3">
                  <c:v>205.92</c:v>
                </c:pt>
                <c:pt idx="4">
                  <c:v>209.43450000000001</c:v>
                </c:pt>
                <c:pt idx="5">
                  <c:v>209.19669999999999</c:v>
                </c:pt>
                <c:pt idx="6">
                  <c:v>210.3596</c:v>
                </c:pt>
                <c:pt idx="7">
                  <c:v>208.71</c:v>
                </c:pt>
                <c:pt idx="8">
                  <c:v>207.8587</c:v>
                </c:pt>
              </c:numCache>
            </c:numRef>
          </c:val>
          <c:smooth val="0"/>
        </c:ser>
        <c:ser>
          <c:idx val="1"/>
          <c:order val="1"/>
          <c:tx>
            <c:strRef>
              <c:f>'Attainment averages by gender'!$L$38</c:f>
              <c:strCache>
                <c:ptCount val="1"/>
                <c:pt idx="0">
                  <c:v>Average non FSM</c:v>
                </c:pt>
              </c:strCache>
            </c:strRef>
          </c:tx>
          <c:spPr>
            <a:ln w="28575" cap="rnd">
              <a:solidFill>
                <a:schemeClr val="accent4"/>
              </a:solidFill>
              <a:round/>
            </a:ln>
            <a:effectLst/>
          </c:spPr>
          <c:marker>
            <c:symbol val="none"/>
          </c:marker>
          <c:cat>
            <c:numRef>
              <c:f>'Attainment averages by gender'!$J$39:$J$47</c:f>
              <c:numCache>
                <c:formatCode>General</c:formatCode>
                <c:ptCount val="9"/>
                <c:pt idx="0">
                  <c:v>2006</c:v>
                </c:pt>
                <c:pt idx="1">
                  <c:v>2007</c:v>
                </c:pt>
                <c:pt idx="2">
                  <c:v>2008</c:v>
                </c:pt>
                <c:pt idx="3">
                  <c:v>2009</c:v>
                </c:pt>
                <c:pt idx="4">
                  <c:v>2010</c:v>
                </c:pt>
                <c:pt idx="5">
                  <c:v>2011</c:v>
                </c:pt>
                <c:pt idx="6">
                  <c:v>2012</c:v>
                </c:pt>
                <c:pt idx="7">
                  <c:v>2013</c:v>
                </c:pt>
                <c:pt idx="8">
                  <c:v>2014</c:v>
                </c:pt>
              </c:numCache>
            </c:numRef>
          </c:cat>
          <c:val>
            <c:numRef>
              <c:f>'Attainment averages by gender'!$L$39:$L$47</c:f>
              <c:numCache>
                <c:formatCode>0</c:formatCode>
                <c:ptCount val="9"/>
                <c:pt idx="0">
                  <c:v>216.16329999999999</c:v>
                </c:pt>
                <c:pt idx="1">
                  <c:v>218.0181</c:v>
                </c:pt>
                <c:pt idx="2">
                  <c:v>219.47190000000001</c:v>
                </c:pt>
                <c:pt idx="3">
                  <c:v>224.23050000000001</c:v>
                </c:pt>
                <c:pt idx="4">
                  <c:v>226.97239999999999</c:v>
                </c:pt>
                <c:pt idx="5">
                  <c:v>227.25470000000001</c:v>
                </c:pt>
                <c:pt idx="6">
                  <c:v>227.6129</c:v>
                </c:pt>
                <c:pt idx="7">
                  <c:v>226.733</c:v>
                </c:pt>
                <c:pt idx="8">
                  <c:v>226.67449999999999</c:v>
                </c:pt>
              </c:numCache>
            </c:numRef>
          </c:val>
          <c:smooth val="0"/>
        </c:ser>
        <c:dLbls>
          <c:showLegendKey val="0"/>
          <c:showVal val="0"/>
          <c:showCatName val="0"/>
          <c:showSerName val="0"/>
          <c:showPercent val="0"/>
          <c:showBubbleSize val="0"/>
        </c:dLbls>
        <c:smooth val="0"/>
        <c:axId val="372241528"/>
        <c:axId val="372240352"/>
      </c:lineChart>
      <c:catAx>
        <c:axId val="3722415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72240352"/>
        <c:crosses val="autoZero"/>
        <c:auto val="1"/>
        <c:lblAlgn val="ctr"/>
        <c:lblOffset val="100"/>
        <c:noMultiLvlLbl val="0"/>
      </c:catAx>
      <c:valAx>
        <c:axId val="372240352"/>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dirty="0" smtClean="0"/>
                  <a:t>Points</a:t>
                </a:r>
                <a:endParaRPr lang="en-GB" dirty="0"/>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7224152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000" b="0" i="0" u="none" strike="noStrike" baseline="0">
                <a:effectLst/>
              </a:rPr>
              <a:t>STEM Attainment, Ethnicity and gender: KS5 APS per STEM A entry, 2014/5 (NPD)</a:t>
            </a:r>
            <a:endParaRPr lang="en-GB" sz="100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[1]APS!$N$29</c:f>
              <c:strCache>
                <c:ptCount val="1"/>
                <c:pt idx="0">
                  <c:v>Poorest performing gender</c:v>
                </c:pt>
              </c:strCache>
            </c:strRef>
          </c:tx>
          <c:spPr>
            <a:solidFill>
              <a:schemeClr val="accent1"/>
            </a:solidFill>
            <a:ln>
              <a:noFill/>
            </a:ln>
            <a:effectLst/>
          </c:spPr>
          <c:invertIfNegative val="0"/>
          <c:cat>
            <c:strRef>
              <c:f>[1]APS!$O$28:$T$28</c:f>
              <c:strCache>
                <c:ptCount val="6"/>
                <c:pt idx="0">
                  <c:v>White British</c:v>
                </c:pt>
                <c:pt idx="1">
                  <c:v>Other white</c:v>
                </c:pt>
                <c:pt idx="2">
                  <c:v>Black</c:v>
                </c:pt>
                <c:pt idx="3">
                  <c:v>Pakistani or Bangladeshi</c:v>
                </c:pt>
                <c:pt idx="4">
                  <c:v>Other Asian</c:v>
                </c:pt>
                <c:pt idx="5">
                  <c:v>Any other</c:v>
                </c:pt>
              </c:strCache>
            </c:strRef>
          </c:cat>
          <c:val>
            <c:numRef>
              <c:f>[1]APS!$O$29:$T$29</c:f>
              <c:numCache>
                <c:formatCode>0</c:formatCode>
                <c:ptCount val="6"/>
                <c:pt idx="0">
                  <c:v>228.37860000000001</c:v>
                </c:pt>
                <c:pt idx="1">
                  <c:v>225.65</c:v>
                </c:pt>
                <c:pt idx="2">
                  <c:v>208.8663</c:v>
                </c:pt>
                <c:pt idx="3">
                  <c:v>215.56979999999999</c:v>
                </c:pt>
                <c:pt idx="4">
                  <c:v>228.95099999999999</c:v>
                </c:pt>
                <c:pt idx="5">
                  <c:v>229.0164</c:v>
                </c:pt>
              </c:numCache>
            </c:numRef>
          </c:val>
        </c:ser>
        <c:ser>
          <c:idx val="1"/>
          <c:order val="1"/>
          <c:tx>
            <c:strRef>
              <c:f>[1]APS!$N$30</c:f>
              <c:strCache>
                <c:ptCount val="1"/>
                <c:pt idx="0">
                  <c:v>Male advantage</c:v>
                </c:pt>
              </c:strCache>
            </c:strRef>
          </c:tx>
          <c:spPr>
            <a:solidFill>
              <a:schemeClr val="accent4">
                <a:lumMod val="60000"/>
                <a:lumOff val="40000"/>
              </a:schemeClr>
            </a:solidFill>
            <a:ln>
              <a:noFill/>
            </a:ln>
            <a:effectLst/>
          </c:spPr>
          <c:invertIfNegative val="0"/>
          <c:cat>
            <c:strRef>
              <c:f>[1]APS!$O$28:$T$28</c:f>
              <c:strCache>
                <c:ptCount val="6"/>
                <c:pt idx="0">
                  <c:v>White British</c:v>
                </c:pt>
                <c:pt idx="1">
                  <c:v>Other white</c:v>
                </c:pt>
                <c:pt idx="2">
                  <c:v>Black</c:v>
                </c:pt>
                <c:pt idx="3">
                  <c:v>Pakistani or Bangladeshi</c:v>
                </c:pt>
                <c:pt idx="4">
                  <c:v>Other Asian</c:v>
                </c:pt>
                <c:pt idx="5">
                  <c:v>Any other</c:v>
                </c:pt>
              </c:strCache>
            </c:strRef>
          </c:cat>
          <c:val>
            <c:numRef>
              <c:f>[1]APS!$O$30:$T$30</c:f>
              <c:numCache>
                <c:formatCode>0.0</c:formatCode>
                <c:ptCount val="6"/>
                <c:pt idx="0" formatCode="General">
                  <c:v>0</c:v>
                </c:pt>
                <c:pt idx="1">
                  <c:v>0.10490000000001487</c:v>
                </c:pt>
                <c:pt idx="2">
                  <c:v>1.7006999999999834</c:v>
                </c:pt>
                <c:pt idx="3">
                  <c:v>7.4119999999999777</c:v>
                </c:pt>
                <c:pt idx="4">
                  <c:v>4.6710999999999956</c:v>
                </c:pt>
                <c:pt idx="5">
                  <c:v>1.6439000000000021</c:v>
                </c:pt>
              </c:numCache>
            </c:numRef>
          </c:val>
        </c:ser>
        <c:ser>
          <c:idx val="2"/>
          <c:order val="2"/>
          <c:tx>
            <c:strRef>
              <c:f>[1]APS!$N$31</c:f>
              <c:strCache>
                <c:ptCount val="1"/>
                <c:pt idx="0">
                  <c:v>Female advantage</c:v>
                </c:pt>
              </c:strCache>
            </c:strRef>
          </c:tx>
          <c:spPr>
            <a:solidFill>
              <a:srgbClr val="00B050"/>
            </a:solidFill>
            <a:ln>
              <a:noFill/>
            </a:ln>
            <a:effectLst/>
          </c:spPr>
          <c:invertIfNegative val="0"/>
          <c:cat>
            <c:strRef>
              <c:f>[1]APS!$O$28:$T$28</c:f>
              <c:strCache>
                <c:ptCount val="6"/>
                <c:pt idx="0">
                  <c:v>White British</c:v>
                </c:pt>
                <c:pt idx="1">
                  <c:v>Other white</c:v>
                </c:pt>
                <c:pt idx="2">
                  <c:v>Black</c:v>
                </c:pt>
                <c:pt idx="3">
                  <c:v>Pakistani or Bangladeshi</c:v>
                </c:pt>
                <c:pt idx="4">
                  <c:v>Other Asian</c:v>
                </c:pt>
                <c:pt idx="5">
                  <c:v>Any other</c:v>
                </c:pt>
              </c:strCache>
            </c:strRef>
          </c:cat>
          <c:val>
            <c:numRef>
              <c:f>[1]APS!$O$31:$T$31</c:f>
              <c:numCache>
                <c:formatCode>General</c:formatCode>
                <c:ptCount val="6"/>
                <c:pt idx="0" formatCode="0.0">
                  <c:v>1.6158000000000072</c:v>
                </c:pt>
                <c:pt idx="1">
                  <c:v>0</c:v>
                </c:pt>
                <c:pt idx="2">
                  <c:v>0</c:v>
                </c:pt>
                <c:pt idx="3">
                  <c:v>0</c:v>
                </c:pt>
                <c:pt idx="4">
                  <c:v>0</c:v>
                </c:pt>
                <c:pt idx="5">
                  <c:v>0</c:v>
                </c:pt>
              </c:numCache>
            </c:numRef>
          </c:val>
        </c:ser>
        <c:dLbls>
          <c:showLegendKey val="0"/>
          <c:showVal val="0"/>
          <c:showCatName val="0"/>
          <c:showSerName val="0"/>
          <c:showPercent val="0"/>
          <c:showBubbleSize val="0"/>
        </c:dLbls>
        <c:gapWidth val="150"/>
        <c:overlap val="100"/>
        <c:axId val="372243096"/>
        <c:axId val="372243488"/>
      </c:barChart>
      <c:catAx>
        <c:axId val="372243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372243488"/>
        <c:crosses val="autoZero"/>
        <c:auto val="1"/>
        <c:lblAlgn val="ctr"/>
        <c:lblOffset val="100"/>
        <c:noMultiLvlLbl val="0"/>
      </c:catAx>
      <c:valAx>
        <c:axId val="372243488"/>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dirty="0" smtClean="0"/>
                  <a:t>Points</a:t>
                </a:r>
                <a:endParaRPr lang="en-GB" dirty="0"/>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7224309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a:effectLst/>
              </a:rPr>
              <a:t>STEM Attainment, SES and gender: </a:t>
            </a:r>
            <a:r>
              <a:rPr lang="en-GB" sz="1000" b="0" i="0" baseline="0">
                <a:effectLst/>
              </a:rPr>
              <a:t>KS5 APS per STEM A entry, 2014/5 (NPD)</a:t>
            </a:r>
            <a:endParaRPr lang="en-GB" sz="1000">
              <a:effectLst/>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[1]APS!$X$65</c:f>
              <c:strCache>
                <c:ptCount val="1"/>
                <c:pt idx="0">
                  <c:v>Female APS</c:v>
                </c:pt>
              </c:strCache>
            </c:strRef>
          </c:tx>
          <c:spPr>
            <a:solidFill>
              <a:schemeClr val="accent1"/>
            </a:solidFill>
            <a:ln>
              <a:noFill/>
            </a:ln>
            <a:effectLst/>
          </c:spPr>
          <c:invertIfNegative val="0"/>
          <c:cat>
            <c:strRef>
              <c:f>[1]APS!$Y$64:$Z$64</c:f>
              <c:strCache>
                <c:ptCount val="2"/>
                <c:pt idx="0">
                  <c:v>FSM</c:v>
                </c:pt>
                <c:pt idx="1">
                  <c:v>Non FSM</c:v>
                </c:pt>
              </c:strCache>
            </c:strRef>
          </c:cat>
          <c:val>
            <c:numRef>
              <c:f>[1]APS!$Y$65:$Z$65</c:f>
              <c:numCache>
                <c:formatCode>0</c:formatCode>
                <c:ptCount val="2"/>
                <c:pt idx="0">
                  <c:v>210.0659</c:v>
                </c:pt>
                <c:pt idx="1">
                  <c:v>226.85810000000001</c:v>
                </c:pt>
              </c:numCache>
            </c:numRef>
          </c:val>
        </c:ser>
        <c:ser>
          <c:idx val="1"/>
          <c:order val="1"/>
          <c:tx>
            <c:strRef>
              <c:f>[1]APS!$X$66</c:f>
              <c:strCache>
                <c:ptCount val="1"/>
                <c:pt idx="0">
                  <c:v>Male advantage</c:v>
                </c:pt>
              </c:strCache>
            </c:strRef>
          </c:tx>
          <c:spPr>
            <a:solidFill>
              <a:schemeClr val="accent4"/>
            </a:solidFill>
            <a:ln>
              <a:noFill/>
            </a:ln>
            <a:effectLst/>
          </c:spPr>
          <c:invertIfNegative val="0"/>
          <c:cat>
            <c:strRef>
              <c:f>[1]APS!$Y$64:$Z$64</c:f>
              <c:strCache>
                <c:ptCount val="2"/>
                <c:pt idx="0">
                  <c:v>FSM</c:v>
                </c:pt>
                <c:pt idx="1">
                  <c:v>Non FSM</c:v>
                </c:pt>
              </c:strCache>
            </c:strRef>
          </c:cat>
          <c:val>
            <c:numRef>
              <c:f>[1]APS!$Y$66:$Z$66</c:f>
              <c:numCache>
                <c:formatCode>0</c:formatCode>
                <c:ptCount val="2"/>
                <c:pt idx="0">
                  <c:v>4.9492999999999938</c:v>
                </c:pt>
                <c:pt idx="1">
                  <c:v>0.42900000000000205</c:v>
                </c:pt>
              </c:numCache>
            </c:numRef>
          </c:val>
        </c:ser>
        <c:dLbls>
          <c:showLegendKey val="0"/>
          <c:showVal val="0"/>
          <c:showCatName val="0"/>
          <c:showSerName val="0"/>
          <c:showPercent val="0"/>
          <c:showBubbleSize val="0"/>
        </c:dLbls>
        <c:gapWidth val="150"/>
        <c:overlap val="100"/>
        <c:axId val="372244272"/>
        <c:axId val="330853432"/>
      </c:barChart>
      <c:catAx>
        <c:axId val="372244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330853432"/>
        <c:crosses val="autoZero"/>
        <c:auto val="1"/>
        <c:lblAlgn val="ctr"/>
        <c:lblOffset val="100"/>
        <c:noMultiLvlLbl val="0"/>
      </c:catAx>
      <c:valAx>
        <c:axId val="330853432"/>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dirty="0" smtClean="0"/>
                  <a:t>Points</a:t>
                </a:r>
                <a:endParaRPr lang="en-GB" dirty="0"/>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7224427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STEM Attainment by ethnicity and SES 2014/15 (NPD)</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'Attainment intersections'!$J$45</c:f>
              <c:strCache>
                <c:ptCount val="1"/>
                <c:pt idx="0">
                  <c:v>FSM</c:v>
                </c:pt>
              </c:strCache>
            </c:strRef>
          </c:tx>
          <c:spPr>
            <a:solidFill>
              <a:schemeClr val="tx2">
                <a:lumMod val="20000"/>
                <a:lumOff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'Attainment intersections'!$K$44:$P$44</c:f>
              <c:strCache>
                <c:ptCount val="6"/>
                <c:pt idx="0">
                  <c:v>White British</c:v>
                </c:pt>
                <c:pt idx="1">
                  <c:v>Other white</c:v>
                </c:pt>
                <c:pt idx="2">
                  <c:v>Black</c:v>
                </c:pt>
                <c:pt idx="3">
                  <c:v>Pakistani or Bangladeshi</c:v>
                </c:pt>
                <c:pt idx="4">
                  <c:v>Other Asian</c:v>
                </c:pt>
                <c:pt idx="5">
                  <c:v>Any other</c:v>
                </c:pt>
              </c:strCache>
            </c:strRef>
          </c:cat>
          <c:val>
            <c:numRef>
              <c:f>'Attainment intersections'!$K$45:$P$45</c:f>
              <c:numCache>
                <c:formatCode>0</c:formatCode>
                <c:ptCount val="6"/>
                <c:pt idx="0">
                  <c:v>208.8374</c:v>
                </c:pt>
                <c:pt idx="1">
                  <c:v>211.70519999999999</c:v>
                </c:pt>
                <c:pt idx="2">
                  <c:v>197.8425</c:v>
                </c:pt>
                <c:pt idx="3">
                  <c:v>207.2704</c:v>
                </c:pt>
                <c:pt idx="4">
                  <c:v>215.1677</c:v>
                </c:pt>
                <c:pt idx="5">
                  <c:v>211.9117</c:v>
                </c:pt>
              </c:numCache>
            </c:numRef>
          </c:val>
        </c:ser>
        <c:ser>
          <c:idx val="1"/>
          <c:order val="1"/>
          <c:tx>
            <c:strRef>
              <c:f>'Attainment intersections'!$J$46</c:f>
              <c:strCache>
                <c:ptCount val="1"/>
                <c:pt idx="0">
                  <c:v>Gap</c:v>
                </c:pt>
              </c:strCache>
            </c:strRef>
          </c:tx>
          <c:spPr>
            <a:solidFill>
              <a:schemeClr val="accent4"/>
            </a:solidFill>
            <a:ln>
              <a:noFill/>
            </a:ln>
            <a:effectLst/>
          </c:spPr>
          <c:invertIfNegative val="0"/>
          <c:dLbls>
            <c:dLbl>
              <c:idx val="3"/>
              <c:layout>
                <c:manualLayout>
                  <c:x val="-2.9905450503830309E-3"/>
                  <c:y val="9.6201432164102971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'Attainment intersections'!$K$44:$P$44</c:f>
              <c:strCache>
                <c:ptCount val="6"/>
                <c:pt idx="0">
                  <c:v>White British</c:v>
                </c:pt>
                <c:pt idx="1">
                  <c:v>Other white</c:v>
                </c:pt>
                <c:pt idx="2">
                  <c:v>Black</c:v>
                </c:pt>
                <c:pt idx="3">
                  <c:v>Pakistani or Bangladeshi</c:v>
                </c:pt>
                <c:pt idx="4">
                  <c:v>Other Asian</c:v>
                </c:pt>
                <c:pt idx="5">
                  <c:v>Any other</c:v>
                </c:pt>
              </c:strCache>
            </c:strRef>
          </c:cat>
          <c:val>
            <c:numRef>
              <c:f>'Attainment intersections'!$K$46:$P$46</c:f>
              <c:numCache>
                <c:formatCode>0</c:formatCode>
                <c:ptCount val="6"/>
                <c:pt idx="0">
                  <c:v>19.122899999999987</c:v>
                </c:pt>
                <c:pt idx="1">
                  <c:v>15.259399999999999</c:v>
                </c:pt>
                <c:pt idx="2">
                  <c:v>13.091100000000012</c:v>
                </c:pt>
                <c:pt idx="3">
                  <c:v>6.2280000000000086</c:v>
                </c:pt>
                <c:pt idx="4">
                  <c:v>12.581700000000012</c:v>
                </c:pt>
                <c:pt idx="5">
                  <c:v>19.007100000000008</c:v>
                </c:pt>
              </c:numCache>
            </c:numRef>
          </c:val>
        </c:ser>
        <c:dLbls>
          <c:dLblPos val="ctr"/>
          <c:showLegendKey val="0"/>
          <c:showVal val="1"/>
          <c:showCatName val="0"/>
          <c:showSerName val="0"/>
          <c:showPercent val="0"/>
          <c:showBubbleSize val="0"/>
        </c:dLbls>
        <c:gapWidth val="150"/>
        <c:overlap val="100"/>
        <c:axId val="330855000"/>
        <c:axId val="399191048"/>
      </c:barChart>
      <c:catAx>
        <c:axId val="330855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9191048"/>
        <c:crosses val="autoZero"/>
        <c:auto val="1"/>
        <c:lblAlgn val="ctr"/>
        <c:lblOffset val="100"/>
        <c:noMultiLvlLbl val="0"/>
      </c:catAx>
      <c:valAx>
        <c:axId val="399191048"/>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dirty="0" smtClean="0"/>
                  <a:t>Points</a:t>
                </a:r>
                <a:endParaRPr lang="en-GB" dirty="0"/>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3085500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dirty="0"/>
              <a:t>Uptake of </a:t>
            </a:r>
            <a:r>
              <a:rPr lang="en-GB" dirty="0" smtClean="0"/>
              <a:t>STEM A levels </a:t>
            </a:r>
            <a:r>
              <a:rPr lang="en-GB" dirty="0"/>
              <a:t>at</a:t>
            </a:r>
            <a:r>
              <a:rPr lang="en-GB" baseline="0" dirty="0"/>
              <a:t> KS5</a:t>
            </a:r>
            <a:endParaRPr lang="en-GB" dirty="0"/>
          </a:p>
        </c:rich>
      </c:tx>
      <c:layout>
        <c:manualLayout>
          <c:xMode val="edge"/>
          <c:yMode val="edge"/>
          <c:x val="0.28727077865266842"/>
          <c:y val="2.3148061991720151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'[1]Raw data'!$JV$11</c:f>
              <c:strCache>
                <c:ptCount val="1"/>
                <c:pt idx="0">
                  <c:v>Male entries as proportion of all STEM entries</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'[1]Raw data'!$JU$12:$JU$20</c:f>
              <c:numCache>
                <c:formatCode>General</c:formatCode>
                <c:ptCount val="9"/>
                <c:pt idx="0">
                  <c:v>2006</c:v>
                </c:pt>
                <c:pt idx="1">
                  <c:v>2007</c:v>
                </c:pt>
                <c:pt idx="2">
                  <c:v>2008</c:v>
                </c:pt>
                <c:pt idx="3">
                  <c:v>2009</c:v>
                </c:pt>
                <c:pt idx="4">
                  <c:v>2010</c:v>
                </c:pt>
                <c:pt idx="5">
                  <c:v>2011</c:v>
                </c:pt>
                <c:pt idx="6">
                  <c:v>2012</c:v>
                </c:pt>
                <c:pt idx="7">
                  <c:v>2013</c:v>
                </c:pt>
                <c:pt idx="8">
                  <c:v>2014</c:v>
                </c:pt>
              </c:numCache>
            </c:numRef>
          </c:cat>
          <c:val>
            <c:numRef>
              <c:f>'[1]Raw data'!$JV$12:$JV$20</c:f>
              <c:numCache>
                <c:formatCode>0%</c:formatCode>
                <c:ptCount val="9"/>
                <c:pt idx="0">
                  <c:v>0.56090538270815005</c:v>
                </c:pt>
                <c:pt idx="1">
                  <c:v>0.56487401278676197</c:v>
                </c:pt>
                <c:pt idx="2">
                  <c:v>0.56893217789873241</c:v>
                </c:pt>
                <c:pt idx="3">
                  <c:v>0.57020038784744664</c:v>
                </c:pt>
                <c:pt idx="4">
                  <c:v>0.57179745559894191</c:v>
                </c:pt>
                <c:pt idx="5">
                  <c:v>0.5777537147325994</c:v>
                </c:pt>
                <c:pt idx="6">
                  <c:v>0.57291909536022378</c:v>
                </c:pt>
                <c:pt idx="7">
                  <c:v>0.57350462128698487</c:v>
                </c:pt>
                <c:pt idx="8">
                  <c:v>0.56790694982929224</c:v>
                </c:pt>
              </c:numCache>
            </c:numRef>
          </c:val>
        </c:ser>
        <c:ser>
          <c:idx val="1"/>
          <c:order val="1"/>
          <c:tx>
            <c:strRef>
              <c:f>'[1]Raw data'!$JW$11</c:f>
              <c:strCache>
                <c:ptCount val="1"/>
                <c:pt idx="0">
                  <c:v>Female entries as proportion of all STEM entries</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'[1]Raw data'!$JU$12:$JU$20</c:f>
              <c:numCache>
                <c:formatCode>General</c:formatCode>
                <c:ptCount val="9"/>
                <c:pt idx="0">
                  <c:v>2006</c:v>
                </c:pt>
                <c:pt idx="1">
                  <c:v>2007</c:v>
                </c:pt>
                <c:pt idx="2">
                  <c:v>2008</c:v>
                </c:pt>
                <c:pt idx="3">
                  <c:v>2009</c:v>
                </c:pt>
                <c:pt idx="4">
                  <c:v>2010</c:v>
                </c:pt>
                <c:pt idx="5">
                  <c:v>2011</c:v>
                </c:pt>
                <c:pt idx="6">
                  <c:v>2012</c:v>
                </c:pt>
                <c:pt idx="7">
                  <c:v>2013</c:v>
                </c:pt>
                <c:pt idx="8">
                  <c:v>2014</c:v>
                </c:pt>
              </c:numCache>
            </c:numRef>
          </c:cat>
          <c:val>
            <c:numRef>
              <c:f>'[1]Raw data'!$JW$12:$JW$20</c:f>
              <c:numCache>
                <c:formatCode>0%</c:formatCode>
                <c:ptCount val="9"/>
                <c:pt idx="0">
                  <c:v>0.43909461729184995</c:v>
                </c:pt>
                <c:pt idx="1">
                  <c:v>0.43512598721323809</c:v>
                </c:pt>
                <c:pt idx="2">
                  <c:v>0.43106782210126765</c:v>
                </c:pt>
                <c:pt idx="3">
                  <c:v>0.42979961215255336</c:v>
                </c:pt>
                <c:pt idx="4">
                  <c:v>0.42820254440105809</c:v>
                </c:pt>
                <c:pt idx="5">
                  <c:v>0.4222462852674006</c:v>
                </c:pt>
                <c:pt idx="6">
                  <c:v>0.42708090463977616</c:v>
                </c:pt>
                <c:pt idx="7">
                  <c:v>0.42649537871301518</c:v>
                </c:pt>
                <c:pt idx="8">
                  <c:v>0.4320930501707077</c:v>
                </c:pt>
              </c:numCache>
            </c:numRef>
          </c:val>
        </c:ser>
        <c:dLbls>
          <c:dLblPos val="ctr"/>
          <c:showLegendKey val="0"/>
          <c:showVal val="1"/>
          <c:showCatName val="0"/>
          <c:showSerName val="0"/>
          <c:showPercent val="0"/>
          <c:showBubbleSize val="0"/>
        </c:dLbls>
        <c:gapWidth val="150"/>
        <c:overlap val="100"/>
        <c:axId val="399196536"/>
        <c:axId val="399196928"/>
      </c:barChart>
      <c:catAx>
        <c:axId val="399196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9196928"/>
        <c:crosses val="autoZero"/>
        <c:auto val="1"/>
        <c:lblAlgn val="ctr"/>
        <c:lblOffset val="100"/>
        <c:noMultiLvlLbl val="0"/>
      </c:catAx>
      <c:valAx>
        <c:axId val="39919692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919653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A</a:t>
            </a:r>
            <a:r>
              <a:rPr lang="en-GB" baseline="0"/>
              <a:t> level STEM entries as a proportion of entries by gender 2014/15 (NPD)</a:t>
            </a:r>
            <a:endParaRPr lang="en-GB"/>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'Uptake averages'!$M$16</c:f>
              <c:strCache>
                <c:ptCount val="1"/>
                <c:pt idx="0">
                  <c:v>Male</c:v>
                </c:pt>
              </c:strCache>
            </c:strRef>
          </c:tx>
          <c:spPr>
            <a:ln w="28575" cap="rnd">
              <a:solidFill>
                <a:schemeClr val="accent6"/>
              </a:solidFill>
              <a:round/>
            </a:ln>
            <a:effectLst/>
          </c:spPr>
          <c:marker>
            <c:symbol val="none"/>
          </c:marker>
          <c:cat>
            <c:numRef>
              <c:f>'Uptake averages'!$L$17:$L$25</c:f>
              <c:numCache>
                <c:formatCode>General</c:formatCode>
                <c:ptCount val="9"/>
                <c:pt idx="0">
                  <c:v>2006</c:v>
                </c:pt>
                <c:pt idx="1">
                  <c:v>2007</c:v>
                </c:pt>
                <c:pt idx="2">
                  <c:v>2008</c:v>
                </c:pt>
                <c:pt idx="3">
                  <c:v>2009</c:v>
                </c:pt>
                <c:pt idx="4">
                  <c:v>2010</c:v>
                </c:pt>
                <c:pt idx="5">
                  <c:v>2011</c:v>
                </c:pt>
                <c:pt idx="6">
                  <c:v>2012</c:v>
                </c:pt>
                <c:pt idx="7">
                  <c:v>2013</c:v>
                </c:pt>
                <c:pt idx="8">
                  <c:v>2014</c:v>
                </c:pt>
              </c:numCache>
            </c:numRef>
          </c:cat>
          <c:val>
            <c:numRef>
              <c:f>'Uptake averages'!$M$17:$M$25</c:f>
              <c:numCache>
                <c:formatCode>0%</c:formatCode>
                <c:ptCount val="9"/>
                <c:pt idx="0">
                  <c:v>0.15737623984560836</c:v>
                </c:pt>
                <c:pt idx="1">
                  <c:v>0.15817519324332863</c:v>
                </c:pt>
                <c:pt idx="2">
                  <c:v>0.15780377823245467</c:v>
                </c:pt>
                <c:pt idx="3">
                  <c:v>0.16196911551385396</c:v>
                </c:pt>
                <c:pt idx="4">
                  <c:v>0.16975804943719383</c:v>
                </c:pt>
                <c:pt idx="5">
                  <c:v>0.1745356740449969</c:v>
                </c:pt>
                <c:pt idx="6">
                  <c:v>0.17570925472389567</c:v>
                </c:pt>
                <c:pt idx="7">
                  <c:v>0.17815095702419645</c:v>
                </c:pt>
                <c:pt idx="8">
                  <c:v>0.1769212741793009</c:v>
                </c:pt>
              </c:numCache>
            </c:numRef>
          </c:val>
          <c:smooth val="0"/>
        </c:ser>
        <c:ser>
          <c:idx val="1"/>
          <c:order val="1"/>
          <c:tx>
            <c:strRef>
              <c:f>'Uptake averages'!$N$16</c:f>
              <c:strCache>
                <c:ptCount val="1"/>
                <c:pt idx="0">
                  <c:v>Female</c:v>
                </c:pt>
              </c:strCache>
            </c:strRef>
          </c:tx>
          <c:spPr>
            <a:ln w="28575" cap="rnd">
              <a:solidFill>
                <a:schemeClr val="accent5"/>
              </a:solidFill>
              <a:round/>
            </a:ln>
            <a:effectLst/>
          </c:spPr>
          <c:marker>
            <c:symbol val="none"/>
          </c:marker>
          <c:cat>
            <c:numRef>
              <c:f>'Uptake averages'!$L$17:$L$25</c:f>
              <c:numCache>
                <c:formatCode>General</c:formatCode>
                <c:ptCount val="9"/>
                <c:pt idx="0">
                  <c:v>2006</c:v>
                </c:pt>
                <c:pt idx="1">
                  <c:v>2007</c:v>
                </c:pt>
                <c:pt idx="2">
                  <c:v>2008</c:v>
                </c:pt>
                <c:pt idx="3">
                  <c:v>2009</c:v>
                </c:pt>
                <c:pt idx="4">
                  <c:v>2010</c:v>
                </c:pt>
                <c:pt idx="5">
                  <c:v>2011</c:v>
                </c:pt>
                <c:pt idx="6">
                  <c:v>2012</c:v>
                </c:pt>
                <c:pt idx="7">
                  <c:v>2013</c:v>
                </c:pt>
                <c:pt idx="8">
                  <c:v>2014</c:v>
                </c:pt>
              </c:numCache>
            </c:numRef>
          </c:cat>
          <c:val>
            <c:numRef>
              <c:f>'Uptake averages'!$N$17:$N$25</c:f>
              <c:numCache>
                <c:formatCode>0%</c:formatCode>
                <c:ptCount val="9"/>
                <c:pt idx="0">
                  <c:v>0.10058998131115102</c:v>
                </c:pt>
                <c:pt idx="1">
                  <c:v>0.10242926449236871</c:v>
                </c:pt>
                <c:pt idx="2">
                  <c:v>0.10135897479076503</c:v>
                </c:pt>
                <c:pt idx="3">
                  <c:v>0.10421956801153641</c:v>
                </c:pt>
                <c:pt idx="4">
                  <c:v>0.10975688502889613</c:v>
                </c:pt>
                <c:pt idx="5">
                  <c:v>0.1095093221000078</c:v>
                </c:pt>
                <c:pt idx="6">
                  <c:v>0.11358809394620573</c:v>
                </c:pt>
                <c:pt idx="7">
                  <c:v>0.11401532221721496</c:v>
                </c:pt>
                <c:pt idx="8">
                  <c:v>0.11468460581486431</c:v>
                </c:pt>
              </c:numCache>
            </c:numRef>
          </c:val>
          <c:smooth val="0"/>
        </c:ser>
        <c:dLbls>
          <c:showLegendKey val="0"/>
          <c:showVal val="0"/>
          <c:showCatName val="0"/>
          <c:showSerName val="0"/>
          <c:showPercent val="0"/>
          <c:showBubbleSize val="0"/>
        </c:dLbls>
        <c:smooth val="0"/>
        <c:axId val="399194968"/>
        <c:axId val="399191832"/>
      </c:lineChart>
      <c:catAx>
        <c:axId val="399194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9191832"/>
        <c:crosses val="autoZero"/>
        <c:auto val="1"/>
        <c:lblAlgn val="ctr"/>
        <c:lblOffset val="100"/>
        <c:noMultiLvlLbl val="0"/>
      </c:catAx>
      <c:valAx>
        <c:axId val="39919183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919496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A</a:t>
            </a:r>
            <a:r>
              <a:rPr lang="en-GB" baseline="0"/>
              <a:t> level </a:t>
            </a:r>
            <a:r>
              <a:rPr lang="en-GB"/>
              <a:t>STEM entries as proportion of</a:t>
            </a:r>
            <a:r>
              <a:rPr lang="en-GB" baseline="0"/>
              <a:t> ethnic groups' A level entries 2014/15 (NPD)</a:t>
            </a:r>
            <a:endParaRPr lang="en-GB"/>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Ethnicity!$B$25:$G$25</c:f>
              <c:strCache>
                <c:ptCount val="6"/>
                <c:pt idx="0">
                  <c:v>White British</c:v>
                </c:pt>
                <c:pt idx="1">
                  <c:v>White other</c:v>
                </c:pt>
                <c:pt idx="2">
                  <c:v>Black</c:v>
                </c:pt>
                <c:pt idx="3">
                  <c:v>Pakistani/Bangladeshi</c:v>
                </c:pt>
                <c:pt idx="4">
                  <c:v>Other Asian</c:v>
                </c:pt>
                <c:pt idx="5">
                  <c:v>Any other</c:v>
                </c:pt>
              </c:strCache>
            </c:strRef>
          </c:cat>
          <c:val>
            <c:numRef>
              <c:f>Ethnicity!$B$26:$G$26</c:f>
              <c:numCache>
                <c:formatCode>0%</c:formatCode>
                <c:ptCount val="6"/>
                <c:pt idx="0">
                  <c:v>0.12799962559524505</c:v>
                </c:pt>
                <c:pt idx="1">
                  <c:v>0.14394563426688634</c:v>
                </c:pt>
                <c:pt idx="2">
                  <c:v>0.13408424625829346</c:v>
                </c:pt>
                <c:pt idx="3">
                  <c:v>0.18347386172006747</c:v>
                </c:pt>
                <c:pt idx="4">
                  <c:v>0.2750413223140496</c:v>
                </c:pt>
                <c:pt idx="5">
                  <c:v>0.17135831778870611</c:v>
                </c:pt>
              </c:numCache>
            </c:numRef>
          </c:val>
        </c:ser>
        <c:dLbls>
          <c:dLblPos val="outEnd"/>
          <c:showLegendKey val="0"/>
          <c:showVal val="1"/>
          <c:showCatName val="0"/>
          <c:showSerName val="0"/>
          <c:showPercent val="0"/>
          <c:showBubbleSize val="0"/>
        </c:dLbls>
        <c:gapWidth val="219"/>
        <c:overlap val="-27"/>
        <c:axId val="399192616"/>
        <c:axId val="399195752"/>
      </c:barChart>
      <c:catAx>
        <c:axId val="399192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399195752"/>
        <c:crosses val="autoZero"/>
        <c:auto val="1"/>
        <c:lblAlgn val="ctr"/>
        <c:lblOffset val="100"/>
        <c:noMultiLvlLbl val="0"/>
      </c:catAx>
      <c:valAx>
        <c:axId val="39919575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91926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atin typeface="Calibri" pitchFamily="34" charset="0"/>
                <a:ea typeface="+mn-ea"/>
                <a:cs typeface="Arial" charset="0"/>
              </a:defRPr>
            </a:lvl1pPr>
          </a:lstStyle>
          <a:p>
            <a:pPr>
              <a:defRPr/>
            </a:pPr>
            <a:endParaRPr lang="en-GB"/>
          </a:p>
        </p:txBody>
      </p:sp>
      <p:sp>
        <p:nvSpPr>
          <p:cNvPr id="3" name="Date Placeholder 2"/>
          <p:cNvSpPr>
            <a:spLocks noGrp="1"/>
          </p:cNvSpPr>
          <p:nvPr>
            <p:ph type="dt" sz="quarter" idx="1"/>
          </p:nvPr>
        </p:nvSpPr>
        <p:spPr>
          <a:xfrm>
            <a:off x="4021138" y="0"/>
            <a:ext cx="3076575" cy="511175"/>
          </a:xfrm>
          <a:prstGeom prst="rect">
            <a:avLst/>
          </a:prstGeom>
        </p:spPr>
        <p:txBody>
          <a:bodyPr vert="horz" wrap="square" lIns="91440" tIns="45720" rIns="91440" bIns="45720" numCol="1" anchor="t" anchorCtr="0" compatLnSpc="1">
            <a:prstTxWarp prst="textNoShape">
              <a:avLst/>
            </a:prstTxWarp>
          </a:bodyPr>
          <a:lstStyle>
            <a:lvl1pPr algn="r">
              <a:defRPr sz="1200" smtClean="0">
                <a:cs typeface="Arial" charset="0"/>
              </a:defRPr>
            </a:lvl1pPr>
          </a:lstStyle>
          <a:p>
            <a:pPr>
              <a:defRPr/>
            </a:pPr>
            <a:fld id="{2F4E39BA-CED5-0D46-B068-5A41DEFEFB7B}" type="datetimeFigureOut">
              <a:rPr lang="en-GB"/>
              <a:pPr>
                <a:defRPr/>
              </a:pPr>
              <a:t>27/01/2017</a:t>
            </a:fld>
            <a:endParaRPr lang="en-GB"/>
          </a:p>
        </p:txBody>
      </p:sp>
      <p:sp>
        <p:nvSpPr>
          <p:cNvPr id="4" name="Footer Placeholder 3"/>
          <p:cNvSpPr>
            <a:spLocks noGrp="1"/>
          </p:cNvSpPr>
          <p:nvPr>
            <p:ph type="ftr" sz="quarter" idx="2"/>
          </p:nvPr>
        </p:nvSpPr>
        <p:spPr>
          <a:xfrm>
            <a:off x="0" y="9721850"/>
            <a:ext cx="3076575" cy="511175"/>
          </a:xfrm>
          <a:prstGeom prst="rect">
            <a:avLst/>
          </a:prstGeom>
        </p:spPr>
        <p:txBody>
          <a:bodyPr vert="horz" lIns="91440" tIns="45720" rIns="91440" bIns="45720" rtlCol="0" anchor="b"/>
          <a:lstStyle>
            <a:lvl1pPr algn="l">
              <a:defRPr sz="1200">
                <a:latin typeface="Calibri" pitchFamily="34" charset="0"/>
                <a:ea typeface="+mn-ea"/>
                <a:cs typeface="Arial" charset="0"/>
              </a:defRPr>
            </a:lvl1pPr>
          </a:lstStyle>
          <a:p>
            <a:pPr>
              <a:defRPr/>
            </a:pPr>
            <a:endParaRPr lang="en-GB"/>
          </a:p>
        </p:txBody>
      </p:sp>
      <p:sp>
        <p:nvSpPr>
          <p:cNvPr id="5" name="Slide Number Placeholder 4"/>
          <p:cNvSpPr>
            <a:spLocks noGrp="1"/>
          </p:cNvSpPr>
          <p:nvPr>
            <p:ph type="sldNum" sz="quarter" idx="3"/>
          </p:nvPr>
        </p:nvSpPr>
        <p:spPr>
          <a:xfrm>
            <a:off x="4021138" y="9721850"/>
            <a:ext cx="3076575" cy="511175"/>
          </a:xfrm>
          <a:prstGeom prst="rect">
            <a:avLst/>
          </a:prstGeom>
        </p:spPr>
        <p:txBody>
          <a:bodyPr vert="horz" wrap="square" lIns="91440" tIns="45720" rIns="91440" bIns="45720" numCol="1" anchor="b" anchorCtr="0" compatLnSpc="1">
            <a:prstTxWarp prst="textNoShape">
              <a:avLst/>
            </a:prstTxWarp>
          </a:bodyPr>
          <a:lstStyle>
            <a:lvl1pPr algn="r">
              <a:defRPr sz="1200" smtClean="0">
                <a:cs typeface="Arial" charset="0"/>
              </a:defRPr>
            </a:lvl1pPr>
          </a:lstStyle>
          <a:p>
            <a:pPr>
              <a:defRPr/>
            </a:pPr>
            <a:fld id="{4E088326-A706-4048-8F17-459DA880B08F}" type="slidenum">
              <a:rPr lang="en-GB"/>
              <a:pPr>
                <a:defRPr/>
              </a:pPr>
              <a:t>‹#›</a:t>
            </a:fld>
            <a:endParaRPr lang="en-GB"/>
          </a:p>
        </p:txBody>
      </p:sp>
    </p:spTree>
    <p:extLst>
      <p:ext uri="{BB962C8B-B14F-4D97-AF65-F5344CB8AC3E}">
        <p14:creationId xmlns:p14="http://schemas.microsoft.com/office/powerpoint/2010/main" val="23769007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atin typeface="Calibri" pitchFamily="34" charset="0"/>
                <a:ea typeface="+mn-ea"/>
                <a:cs typeface="Arial" charset="0"/>
              </a:defRPr>
            </a:lvl1pPr>
          </a:lstStyle>
          <a:p>
            <a:pPr>
              <a:defRPr/>
            </a:pPr>
            <a:endParaRPr lang="en-GB"/>
          </a:p>
        </p:txBody>
      </p:sp>
      <p:sp>
        <p:nvSpPr>
          <p:cNvPr id="3" name="Date Placeholder 2"/>
          <p:cNvSpPr>
            <a:spLocks noGrp="1"/>
          </p:cNvSpPr>
          <p:nvPr>
            <p:ph type="dt" idx="1"/>
          </p:nvPr>
        </p:nvSpPr>
        <p:spPr>
          <a:xfrm>
            <a:off x="4021138" y="0"/>
            <a:ext cx="3076575" cy="511175"/>
          </a:xfrm>
          <a:prstGeom prst="rect">
            <a:avLst/>
          </a:prstGeom>
        </p:spPr>
        <p:txBody>
          <a:bodyPr vert="horz" wrap="square" lIns="91440" tIns="45720" rIns="91440" bIns="45720" numCol="1" anchor="t" anchorCtr="0" compatLnSpc="1">
            <a:prstTxWarp prst="textNoShape">
              <a:avLst/>
            </a:prstTxWarp>
          </a:bodyPr>
          <a:lstStyle>
            <a:lvl1pPr algn="r">
              <a:defRPr sz="1200" smtClean="0">
                <a:cs typeface="Arial" charset="0"/>
              </a:defRPr>
            </a:lvl1pPr>
          </a:lstStyle>
          <a:p>
            <a:pPr>
              <a:defRPr/>
            </a:pPr>
            <a:fld id="{E0349BB9-F563-3A44-919B-0882844F91AE}" type="datetimeFigureOut">
              <a:rPr lang="en-GB"/>
              <a:pPr>
                <a:defRPr/>
              </a:pPr>
              <a:t>27/01/2017</a:t>
            </a:fld>
            <a:endParaRPr lang="en-GB"/>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709613" y="4860925"/>
            <a:ext cx="5680075" cy="4605338"/>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721850"/>
            <a:ext cx="3076575" cy="511175"/>
          </a:xfrm>
          <a:prstGeom prst="rect">
            <a:avLst/>
          </a:prstGeom>
        </p:spPr>
        <p:txBody>
          <a:bodyPr vert="horz" lIns="91440" tIns="45720" rIns="91440" bIns="45720" rtlCol="0" anchor="b"/>
          <a:lstStyle>
            <a:lvl1pPr algn="l">
              <a:defRPr sz="1200">
                <a:latin typeface="Calibri" pitchFamily="34" charset="0"/>
                <a:ea typeface="+mn-ea"/>
                <a:cs typeface="Arial" charset="0"/>
              </a:defRPr>
            </a:lvl1pPr>
          </a:lstStyle>
          <a:p>
            <a:pPr>
              <a:defRPr/>
            </a:pPr>
            <a:endParaRPr lang="en-GB"/>
          </a:p>
        </p:txBody>
      </p:sp>
      <p:sp>
        <p:nvSpPr>
          <p:cNvPr id="7" name="Slide Number Placeholder 6"/>
          <p:cNvSpPr>
            <a:spLocks noGrp="1"/>
          </p:cNvSpPr>
          <p:nvPr>
            <p:ph type="sldNum" sz="quarter" idx="5"/>
          </p:nvPr>
        </p:nvSpPr>
        <p:spPr>
          <a:xfrm>
            <a:off x="4021138" y="9721850"/>
            <a:ext cx="3076575" cy="511175"/>
          </a:xfrm>
          <a:prstGeom prst="rect">
            <a:avLst/>
          </a:prstGeom>
        </p:spPr>
        <p:txBody>
          <a:bodyPr vert="horz" wrap="square" lIns="91440" tIns="45720" rIns="91440" bIns="45720" numCol="1" anchor="b" anchorCtr="0" compatLnSpc="1">
            <a:prstTxWarp prst="textNoShape">
              <a:avLst/>
            </a:prstTxWarp>
          </a:bodyPr>
          <a:lstStyle>
            <a:lvl1pPr algn="r">
              <a:defRPr sz="1200" smtClean="0">
                <a:cs typeface="Arial" charset="0"/>
              </a:defRPr>
            </a:lvl1pPr>
          </a:lstStyle>
          <a:p>
            <a:pPr>
              <a:defRPr/>
            </a:pPr>
            <a:fld id="{A1A8CD0A-D4D6-F342-B0DC-1B921E0DCE20}" type="slidenum">
              <a:rPr lang="en-GB"/>
              <a:pPr>
                <a:defRPr/>
              </a:pPr>
              <a:t>‹#›</a:t>
            </a:fld>
            <a:endParaRPr lang="en-GB"/>
          </a:p>
        </p:txBody>
      </p:sp>
    </p:spTree>
    <p:extLst>
      <p:ext uri="{BB962C8B-B14F-4D97-AF65-F5344CB8AC3E}">
        <p14:creationId xmlns:p14="http://schemas.microsoft.com/office/powerpoint/2010/main" val="30721420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i="0" baseline="0" dirty="0"/>
          </a:p>
        </p:txBody>
      </p:sp>
      <p:sp>
        <p:nvSpPr>
          <p:cNvPr id="4" name="Slide Number Placeholder 3"/>
          <p:cNvSpPr>
            <a:spLocks noGrp="1"/>
          </p:cNvSpPr>
          <p:nvPr>
            <p:ph type="sldNum" sz="quarter" idx="10"/>
          </p:nvPr>
        </p:nvSpPr>
        <p:spPr/>
        <p:txBody>
          <a:bodyPr/>
          <a:lstStyle/>
          <a:p>
            <a:pPr>
              <a:defRPr/>
            </a:pPr>
            <a:fld id="{A1A8CD0A-D4D6-F342-B0DC-1B921E0DCE20}" type="slidenum">
              <a:rPr lang="en-GB" smtClean="0"/>
              <a:pPr>
                <a:defRPr/>
              </a:pPr>
              <a:t>3</a:t>
            </a:fld>
            <a:endParaRPr lang="en-GB"/>
          </a:p>
        </p:txBody>
      </p:sp>
    </p:spTree>
    <p:extLst>
      <p:ext uri="{BB962C8B-B14F-4D97-AF65-F5344CB8AC3E}">
        <p14:creationId xmlns:p14="http://schemas.microsoft.com/office/powerpoint/2010/main" val="42893463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i="0" baseline="0" dirty="0"/>
          </a:p>
        </p:txBody>
      </p:sp>
      <p:sp>
        <p:nvSpPr>
          <p:cNvPr id="4" name="Slide Number Placeholder 3"/>
          <p:cNvSpPr>
            <a:spLocks noGrp="1"/>
          </p:cNvSpPr>
          <p:nvPr>
            <p:ph type="sldNum" sz="quarter" idx="10"/>
          </p:nvPr>
        </p:nvSpPr>
        <p:spPr/>
        <p:txBody>
          <a:bodyPr/>
          <a:lstStyle/>
          <a:p>
            <a:pPr>
              <a:defRPr/>
            </a:pPr>
            <a:fld id="{A1A8CD0A-D4D6-F342-B0DC-1B921E0DCE20}" type="slidenum">
              <a:rPr lang="en-GB" smtClean="0"/>
              <a:pPr>
                <a:defRPr/>
              </a:pPr>
              <a:t>12</a:t>
            </a:fld>
            <a:endParaRPr lang="en-GB"/>
          </a:p>
        </p:txBody>
      </p:sp>
    </p:spTree>
    <p:extLst>
      <p:ext uri="{BB962C8B-B14F-4D97-AF65-F5344CB8AC3E}">
        <p14:creationId xmlns:p14="http://schemas.microsoft.com/office/powerpoint/2010/main" val="39118627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i="0" baseline="0" dirty="0"/>
          </a:p>
        </p:txBody>
      </p:sp>
      <p:sp>
        <p:nvSpPr>
          <p:cNvPr id="4" name="Slide Number Placeholder 3"/>
          <p:cNvSpPr>
            <a:spLocks noGrp="1"/>
          </p:cNvSpPr>
          <p:nvPr>
            <p:ph type="sldNum" sz="quarter" idx="10"/>
          </p:nvPr>
        </p:nvSpPr>
        <p:spPr/>
        <p:txBody>
          <a:bodyPr/>
          <a:lstStyle/>
          <a:p>
            <a:pPr>
              <a:defRPr/>
            </a:pPr>
            <a:fld id="{A1A8CD0A-D4D6-F342-B0DC-1B921E0DCE20}" type="slidenum">
              <a:rPr lang="en-GB" smtClean="0"/>
              <a:pPr>
                <a:defRPr/>
              </a:pPr>
              <a:t>13</a:t>
            </a:fld>
            <a:endParaRPr lang="en-GB"/>
          </a:p>
        </p:txBody>
      </p:sp>
    </p:spTree>
    <p:extLst>
      <p:ext uri="{BB962C8B-B14F-4D97-AF65-F5344CB8AC3E}">
        <p14:creationId xmlns:p14="http://schemas.microsoft.com/office/powerpoint/2010/main" val="4081806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i="0" baseline="0" dirty="0"/>
          </a:p>
        </p:txBody>
      </p:sp>
      <p:sp>
        <p:nvSpPr>
          <p:cNvPr id="4" name="Slide Number Placeholder 3"/>
          <p:cNvSpPr>
            <a:spLocks noGrp="1"/>
          </p:cNvSpPr>
          <p:nvPr>
            <p:ph type="sldNum" sz="quarter" idx="10"/>
          </p:nvPr>
        </p:nvSpPr>
        <p:spPr/>
        <p:txBody>
          <a:bodyPr/>
          <a:lstStyle/>
          <a:p>
            <a:pPr>
              <a:defRPr/>
            </a:pPr>
            <a:fld id="{A1A8CD0A-D4D6-F342-B0DC-1B921E0DCE20}" type="slidenum">
              <a:rPr lang="en-GB" smtClean="0"/>
              <a:pPr>
                <a:defRPr/>
              </a:pPr>
              <a:t>4</a:t>
            </a:fld>
            <a:endParaRPr lang="en-GB"/>
          </a:p>
        </p:txBody>
      </p:sp>
    </p:spTree>
    <p:extLst>
      <p:ext uri="{BB962C8B-B14F-4D97-AF65-F5344CB8AC3E}">
        <p14:creationId xmlns:p14="http://schemas.microsoft.com/office/powerpoint/2010/main" val="790367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i="0" baseline="0" dirty="0"/>
          </a:p>
        </p:txBody>
      </p:sp>
      <p:sp>
        <p:nvSpPr>
          <p:cNvPr id="4" name="Slide Number Placeholder 3"/>
          <p:cNvSpPr>
            <a:spLocks noGrp="1"/>
          </p:cNvSpPr>
          <p:nvPr>
            <p:ph type="sldNum" sz="quarter" idx="10"/>
          </p:nvPr>
        </p:nvSpPr>
        <p:spPr/>
        <p:txBody>
          <a:bodyPr/>
          <a:lstStyle/>
          <a:p>
            <a:pPr>
              <a:defRPr/>
            </a:pPr>
            <a:fld id="{A1A8CD0A-D4D6-F342-B0DC-1B921E0DCE20}" type="slidenum">
              <a:rPr lang="en-GB" smtClean="0"/>
              <a:pPr>
                <a:defRPr/>
              </a:pPr>
              <a:t>5</a:t>
            </a:fld>
            <a:endParaRPr lang="en-GB"/>
          </a:p>
        </p:txBody>
      </p:sp>
    </p:spTree>
    <p:extLst>
      <p:ext uri="{BB962C8B-B14F-4D97-AF65-F5344CB8AC3E}">
        <p14:creationId xmlns:p14="http://schemas.microsoft.com/office/powerpoint/2010/main" val="3699410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i="0" baseline="0" dirty="0"/>
          </a:p>
        </p:txBody>
      </p:sp>
      <p:sp>
        <p:nvSpPr>
          <p:cNvPr id="4" name="Slide Number Placeholder 3"/>
          <p:cNvSpPr>
            <a:spLocks noGrp="1"/>
          </p:cNvSpPr>
          <p:nvPr>
            <p:ph type="sldNum" sz="quarter" idx="10"/>
          </p:nvPr>
        </p:nvSpPr>
        <p:spPr/>
        <p:txBody>
          <a:bodyPr/>
          <a:lstStyle/>
          <a:p>
            <a:pPr>
              <a:defRPr/>
            </a:pPr>
            <a:fld id="{A1A8CD0A-D4D6-F342-B0DC-1B921E0DCE20}" type="slidenum">
              <a:rPr lang="en-GB" smtClean="0"/>
              <a:pPr>
                <a:defRPr/>
              </a:pPr>
              <a:t>6</a:t>
            </a:fld>
            <a:endParaRPr lang="en-GB"/>
          </a:p>
        </p:txBody>
      </p:sp>
    </p:spTree>
    <p:extLst>
      <p:ext uri="{BB962C8B-B14F-4D97-AF65-F5344CB8AC3E}">
        <p14:creationId xmlns:p14="http://schemas.microsoft.com/office/powerpoint/2010/main" val="30950325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i="0" baseline="0" dirty="0"/>
          </a:p>
        </p:txBody>
      </p:sp>
      <p:sp>
        <p:nvSpPr>
          <p:cNvPr id="4" name="Slide Number Placeholder 3"/>
          <p:cNvSpPr>
            <a:spLocks noGrp="1"/>
          </p:cNvSpPr>
          <p:nvPr>
            <p:ph type="sldNum" sz="quarter" idx="10"/>
          </p:nvPr>
        </p:nvSpPr>
        <p:spPr/>
        <p:txBody>
          <a:bodyPr/>
          <a:lstStyle/>
          <a:p>
            <a:pPr>
              <a:defRPr/>
            </a:pPr>
            <a:fld id="{A1A8CD0A-D4D6-F342-B0DC-1B921E0DCE20}" type="slidenum">
              <a:rPr lang="en-GB" smtClean="0"/>
              <a:pPr>
                <a:defRPr/>
              </a:pPr>
              <a:t>7</a:t>
            </a:fld>
            <a:endParaRPr lang="en-GB"/>
          </a:p>
        </p:txBody>
      </p:sp>
    </p:spTree>
    <p:extLst>
      <p:ext uri="{BB962C8B-B14F-4D97-AF65-F5344CB8AC3E}">
        <p14:creationId xmlns:p14="http://schemas.microsoft.com/office/powerpoint/2010/main" val="12196559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i="0" baseline="0" dirty="0"/>
          </a:p>
        </p:txBody>
      </p:sp>
      <p:sp>
        <p:nvSpPr>
          <p:cNvPr id="4" name="Slide Number Placeholder 3"/>
          <p:cNvSpPr>
            <a:spLocks noGrp="1"/>
          </p:cNvSpPr>
          <p:nvPr>
            <p:ph type="sldNum" sz="quarter" idx="10"/>
          </p:nvPr>
        </p:nvSpPr>
        <p:spPr/>
        <p:txBody>
          <a:bodyPr/>
          <a:lstStyle/>
          <a:p>
            <a:pPr>
              <a:defRPr/>
            </a:pPr>
            <a:fld id="{A1A8CD0A-D4D6-F342-B0DC-1B921E0DCE20}" type="slidenum">
              <a:rPr lang="en-GB" smtClean="0"/>
              <a:pPr>
                <a:defRPr/>
              </a:pPr>
              <a:t>8</a:t>
            </a:fld>
            <a:endParaRPr lang="en-GB"/>
          </a:p>
        </p:txBody>
      </p:sp>
    </p:spTree>
    <p:extLst>
      <p:ext uri="{BB962C8B-B14F-4D97-AF65-F5344CB8AC3E}">
        <p14:creationId xmlns:p14="http://schemas.microsoft.com/office/powerpoint/2010/main" val="4731061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i="0" baseline="0" dirty="0"/>
          </a:p>
        </p:txBody>
      </p:sp>
      <p:sp>
        <p:nvSpPr>
          <p:cNvPr id="4" name="Slide Number Placeholder 3"/>
          <p:cNvSpPr>
            <a:spLocks noGrp="1"/>
          </p:cNvSpPr>
          <p:nvPr>
            <p:ph type="sldNum" sz="quarter" idx="10"/>
          </p:nvPr>
        </p:nvSpPr>
        <p:spPr/>
        <p:txBody>
          <a:bodyPr/>
          <a:lstStyle/>
          <a:p>
            <a:pPr>
              <a:defRPr/>
            </a:pPr>
            <a:fld id="{A1A8CD0A-D4D6-F342-B0DC-1B921E0DCE20}" type="slidenum">
              <a:rPr lang="en-GB" smtClean="0"/>
              <a:pPr>
                <a:defRPr/>
              </a:pPr>
              <a:t>9</a:t>
            </a:fld>
            <a:endParaRPr lang="en-GB"/>
          </a:p>
        </p:txBody>
      </p:sp>
    </p:spTree>
    <p:extLst>
      <p:ext uri="{BB962C8B-B14F-4D97-AF65-F5344CB8AC3E}">
        <p14:creationId xmlns:p14="http://schemas.microsoft.com/office/powerpoint/2010/main" val="29592161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i="0" baseline="0" dirty="0"/>
          </a:p>
        </p:txBody>
      </p:sp>
      <p:sp>
        <p:nvSpPr>
          <p:cNvPr id="4" name="Slide Number Placeholder 3"/>
          <p:cNvSpPr>
            <a:spLocks noGrp="1"/>
          </p:cNvSpPr>
          <p:nvPr>
            <p:ph type="sldNum" sz="quarter" idx="10"/>
          </p:nvPr>
        </p:nvSpPr>
        <p:spPr/>
        <p:txBody>
          <a:bodyPr/>
          <a:lstStyle/>
          <a:p>
            <a:pPr>
              <a:defRPr/>
            </a:pPr>
            <a:fld id="{A1A8CD0A-D4D6-F342-B0DC-1B921E0DCE20}" type="slidenum">
              <a:rPr lang="en-GB" smtClean="0"/>
              <a:pPr>
                <a:defRPr/>
              </a:pPr>
              <a:t>10</a:t>
            </a:fld>
            <a:endParaRPr lang="en-GB"/>
          </a:p>
        </p:txBody>
      </p:sp>
    </p:spTree>
    <p:extLst>
      <p:ext uri="{BB962C8B-B14F-4D97-AF65-F5344CB8AC3E}">
        <p14:creationId xmlns:p14="http://schemas.microsoft.com/office/powerpoint/2010/main" val="42088117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i="0" baseline="0" dirty="0"/>
          </a:p>
        </p:txBody>
      </p:sp>
      <p:sp>
        <p:nvSpPr>
          <p:cNvPr id="4" name="Slide Number Placeholder 3"/>
          <p:cNvSpPr>
            <a:spLocks noGrp="1"/>
          </p:cNvSpPr>
          <p:nvPr>
            <p:ph type="sldNum" sz="quarter" idx="10"/>
          </p:nvPr>
        </p:nvSpPr>
        <p:spPr/>
        <p:txBody>
          <a:bodyPr/>
          <a:lstStyle/>
          <a:p>
            <a:pPr>
              <a:defRPr/>
            </a:pPr>
            <a:fld id="{A1A8CD0A-D4D6-F342-B0DC-1B921E0DCE20}" type="slidenum">
              <a:rPr lang="en-GB" smtClean="0"/>
              <a:pPr>
                <a:defRPr/>
              </a:pPr>
              <a:t>11</a:t>
            </a:fld>
            <a:endParaRPr lang="en-GB"/>
          </a:p>
        </p:txBody>
      </p:sp>
    </p:spTree>
    <p:extLst>
      <p:ext uri="{BB962C8B-B14F-4D97-AF65-F5344CB8AC3E}">
        <p14:creationId xmlns:p14="http://schemas.microsoft.com/office/powerpoint/2010/main" val="2060999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9B49A07C-DAB2-CA4F-8747-5FA7D8E43F37}" type="datetimeFigureOut">
              <a:rPr lang="en-GB"/>
              <a:pPr>
                <a:defRPr/>
              </a:pPr>
              <a:t>27/01/2017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494EA06-7387-8243-8FA3-833A1CBBEF2C}" type="slidenum">
              <a:rPr lang="en-GB"/>
              <a:pPr>
                <a:defRPr/>
              </a:pPr>
              <a:t>‹#›</a:t>
            </a:fld>
            <a:endParaRPr lang="en-GB"/>
          </a:p>
        </p:txBody>
      </p:sp>
    </p:spTree>
    <p:extLst>
      <p:ext uri="{BB962C8B-B14F-4D97-AF65-F5344CB8AC3E}">
        <p14:creationId xmlns:p14="http://schemas.microsoft.com/office/powerpoint/2010/main" val="3718451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7D9A5F4F-BF85-4C48-8F73-C5D6D28FEB05}" type="datetimeFigureOut">
              <a:rPr lang="en-GB"/>
              <a:pPr>
                <a:defRPr/>
              </a:pPr>
              <a:t>27/01/2017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20817AA-677C-964A-A728-D3DDA62EF0CB}" type="slidenum">
              <a:rPr lang="en-GB"/>
              <a:pPr>
                <a:defRPr/>
              </a:pPr>
              <a:t>‹#›</a:t>
            </a:fld>
            <a:endParaRPr lang="en-GB"/>
          </a:p>
        </p:txBody>
      </p:sp>
    </p:spTree>
    <p:extLst>
      <p:ext uri="{BB962C8B-B14F-4D97-AF65-F5344CB8AC3E}">
        <p14:creationId xmlns:p14="http://schemas.microsoft.com/office/powerpoint/2010/main" val="1419160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00796429-65A3-824C-914C-5D5D1510771A}" type="datetimeFigureOut">
              <a:rPr lang="en-GB"/>
              <a:pPr>
                <a:defRPr/>
              </a:pPr>
              <a:t>27/01/2017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78410A4-5E00-C747-B723-2E3BB0585364}" type="slidenum">
              <a:rPr lang="en-GB"/>
              <a:pPr>
                <a:defRPr/>
              </a:pPr>
              <a:t>‹#›</a:t>
            </a:fld>
            <a:endParaRPr lang="en-GB"/>
          </a:p>
        </p:txBody>
      </p:sp>
    </p:spTree>
    <p:extLst>
      <p:ext uri="{BB962C8B-B14F-4D97-AF65-F5344CB8AC3E}">
        <p14:creationId xmlns:p14="http://schemas.microsoft.com/office/powerpoint/2010/main" val="1157592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51CBB948-398B-5A4D-847C-ED18229E0A43}" type="datetimeFigureOut">
              <a:rPr lang="en-GB"/>
              <a:pPr>
                <a:defRPr/>
              </a:pPr>
              <a:t>27/01/2017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E7A65D9-18E6-4644-A426-44877D075B8B}" type="slidenum">
              <a:rPr lang="en-GB"/>
              <a:pPr>
                <a:defRPr/>
              </a:pPr>
              <a:t>‹#›</a:t>
            </a:fld>
            <a:endParaRPr lang="en-GB"/>
          </a:p>
        </p:txBody>
      </p:sp>
    </p:spTree>
    <p:extLst>
      <p:ext uri="{BB962C8B-B14F-4D97-AF65-F5344CB8AC3E}">
        <p14:creationId xmlns:p14="http://schemas.microsoft.com/office/powerpoint/2010/main" val="446625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78E6EBE-3178-0B46-B41C-BA5B55FDCCC7}" type="datetimeFigureOut">
              <a:rPr lang="en-GB"/>
              <a:pPr>
                <a:defRPr/>
              </a:pPr>
              <a:t>27/01/2017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006FC3D-D939-5A45-AE46-239E7ABD77F0}" type="slidenum">
              <a:rPr lang="en-GB"/>
              <a:pPr>
                <a:defRPr/>
              </a:pPr>
              <a:t>‹#›</a:t>
            </a:fld>
            <a:endParaRPr lang="en-GB"/>
          </a:p>
        </p:txBody>
      </p:sp>
    </p:spTree>
    <p:extLst>
      <p:ext uri="{BB962C8B-B14F-4D97-AF65-F5344CB8AC3E}">
        <p14:creationId xmlns:p14="http://schemas.microsoft.com/office/powerpoint/2010/main" val="2169935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32B9E856-D78B-3349-AE3D-A83751D3254F}" type="datetimeFigureOut">
              <a:rPr lang="en-GB"/>
              <a:pPr>
                <a:defRPr/>
              </a:pPr>
              <a:t>27/01/2017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22F3ED4F-643C-F443-9DB4-B16C5D648A20}" type="slidenum">
              <a:rPr lang="en-GB"/>
              <a:pPr>
                <a:defRPr/>
              </a:pPr>
              <a:t>‹#›</a:t>
            </a:fld>
            <a:endParaRPr lang="en-GB"/>
          </a:p>
        </p:txBody>
      </p:sp>
    </p:spTree>
    <p:extLst>
      <p:ext uri="{BB962C8B-B14F-4D97-AF65-F5344CB8AC3E}">
        <p14:creationId xmlns:p14="http://schemas.microsoft.com/office/powerpoint/2010/main" val="3983359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12FB5F77-FC68-664E-A59B-67E19BA11C4C}" type="datetimeFigureOut">
              <a:rPr lang="en-GB"/>
              <a:pPr>
                <a:defRPr/>
              </a:pPr>
              <a:t>27/01/2017</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9503E275-C9C0-7742-B8E8-1879A0A08FB6}" type="slidenum">
              <a:rPr lang="en-GB"/>
              <a:pPr>
                <a:defRPr/>
              </a:pPr>
              <a:t>‹#›</a:t>
            </a:fld>
            <a:endParaRPr lang="en-GB"/>
          </a:p>
        </p:txBody>
      </p:sp>
    </p:spTree>
    <p:extLst>
      <p:ext uri="{BB962C8B-B14F-4D97-AF65-F5344CB8AC3E}">
        <p14:creationId xmlns:p14="http://schemas.microsoft.com/office/powerpoint/2010/main" val="2535520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01C6D7A3-96BA-F74D-8C69-E3984D32F0F0}" type="datetimeFigureOut">
              <a:rPr lang="en-GB"/>
              <a:pPr>
                <a:defRPr/>
              </a:pPr>
              <a:t>27/01/2017</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677FCC4C-F066-F24C-9339-45C9B9159A3A}" type="slidenum">
              <a:rPr lang="en-GB"/>
              <a:pPr>
                <a:defRPr/>
              </a:pPr>
              <a:t>‹#›</a:t>
            </a:fld>
            <a:endParaRPr lang="en-GB"/>
          </a:p>
        </p:txBody>
      </p:sp>
    </p:spTree>
    <p:extLst>
      <p:ext uri="{BB962C8B-B14F-4D97-AF65-F5344CB8AC3E}">
        <p14:creationId xmlns:p14="http://schemas.microsoft.com/office/powerpoint/2010/main" val="386267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22072DC-04A6-024B-A382-16E812745A75}" type="datetimeFigureOut">
              <a:rPr lang="en-GB"/>
              <a:pPr>
                <a:defRPr/>
              </a:pPr>
              <a:t>27/01/2017</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5666C7A7-AD21-9C45-9B13-7E396DE44D12}" type="slidenum">
              <a:rPr lang="en-GB"/>
              <a:pPr>
                <a:defRPr/>
              </a:pPr>
              <a:t>‹#›</a:t>
            </a:fld>
            <a:endParaRPr lang="en-GB"/>
          </a:p>
        </p:txBody>
      </p:sp>
    </p:spTree>
    <p:extLst>
      <p:ext uri="{BB962C8B-B14F-4D97-AF65-F5344CB8AC3E}">
        <p14:creationId xmlns:p14="http://schemas.microsoft.com/office/powerpoint/2010/main" val="1139068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947AB56-BFB0-B749-B86D-A2FC628EE42F}" type="datetimeFigureOut">
              <a:rPr lang="en-GB"/>
              <a:pPr>
                <a:defRPr/>
              </a:pPr>
              <a:t>27/01/2017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6204F6B8-077F-8149-9B37-E90D40DA0663}" type="slidenum">
              <a:rPr lang="en-GB"/>
              <a:pPr>
                <a:defRPr/>
              </a:pPr>
              <a:t>‹#›</a:t>
            </a:fld>
            <a:endParaRPr lang="en-GB"/>
          </a:p>
        </p:txBody>
      </p:sp>
    </p:spTree>
    <p:extLst>
      <p:ext uri="{BB962C8B-B14F-4D97-AF65-F5344CB8AC3E}">
        <p14:creationId xmlns:p14="http://schemas.microsoft.com/office/powerpoint/2010/main" val="1496688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F9409F3-BA08-E544-9FE1-302D579E9E7D}" type="datetimeFigureOut">
              <a:rPr lang="en-GB"/>
              <a:pPr>
                <a:defRPr/>
              </a:pPr>
              <a:t>27/01/2017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BD5AB60F-002A-3948-9BAD-D3F065731E79}" type="slidenum">
              <a:rPr lang="en-GB"/>
              <a:pPr>
                <a:defRPr/>
              </a:pPr>
              <a:t>‹#›</a:t>
            </a:fld>
            <a:endParaRPr lang="en-GB"/>
          </a:p>
        </p:txBody>
      </p:sp>
    </p:spTree>
    <p:extLst>
      <p:ext uri="{BB962C8B-B14F-4D97-AF65-F5344CB8AC3E}">
        <p14:creationId xmlns:p14="http://schemas.microsoft.com/office/powerpoint/2010/main" val="3806746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90195"/>
          </a:scheme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endParaRPr lang="en-GB" dirty="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cs typeface="Arial" charset="0"/>
              </a:defRPr>
            </a:lvl1pPr>
          </a:lstStyle>
          <a:p>
            <a:pPr>
              <a:defRPr/>
            </a:pPr>
            <a:fld id="{01E75B55-C22A-9B47-B0CC-0A70D7860F78}" type="datetimeFigureOut">
              <a:rPr lang="en-GB"/>
              <a:pPr>
                <a:defRPr/>
              </a:pPr>
              <a:t>27/01/2017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cs typeface="Arial" charset="0"/>
              </a:defRPr>
            </a:lvl1pPr>
          </a:lstStyle>
          <a:p>
            <a:pPr>
              <a:defRPr/>
            </a:pPr>
            <a:fld id="{10832D61-5D24-F14F-8571-186ED2087582}"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6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2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10.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hart" Target="../charts/chart1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chart" Target="../charts/chart8.xml"/><Relationship Id="rId4"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defRPr/>
            </a:pPr>
            <a:endParaRPr lang="en-GB">
              <a:cs typeface="Arial" charset="0"/>
            </a:endParaRPr>
          </a:p>
        </p:txBody>
      </p:sp>
      <p:pic>
        <p:nvPicPr>
          <p:cNvPr id="15366" name="Picture 17" descr="C:\Users\Loic Menzies\Documents\L.K.M Consulting\Marketing\Logo\LKM Logos.pn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813175" y="5715000"/>
            <a:ext cx="1406525" cy="5222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063" name="TextBox 1"/>
          <p:cNvSpPr txBox="1">
            <a:spLocks noChangeArrowheads="1"/>
          </p:cNvSpPr>
          <p:nvPr/>
        </p:nvSpPr>
        <p:spPr bwMode="auto">
          <a:xfrm>
            <a:off x="251520" y="751239"/>
            <a:ext cx="8640960" cy="2616101"/>
          </a:xfrm>
          <a:prstGeom prst="rect">
            <a:avLst/>
          </a:prstGeom>
          <a:solidFill>
            <a:schemeClr val="tx2">
              <a:lumMod val="20000"/>
              <a:lumOff val="80000"/>
            </a:schemeClr>
          </a:solidFill>
          <a:ln>
            <a:solidFill>
              <a:srgbClr val="0070C0"/>
            </a:solidFill>
          </a:ln>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GB" altLang="en-US" sz="3000" b="1" dirty="0" smtClean="0">
                <a:ea typeface="+mn-ea"/>
              </a:rPr>
              <a:t>Achievement and Uptake of STEM subjects at A level: </a:t>
            </a:r>
          </a:p>
          <a:p>
            <a:pPr eaLnBrk="1" hangingPunct="1">
              <a:defRPr/>
            </a:pPr>
            <a:r>
              <a:rPr lang="en-GB" altLang="en-US" sz="3000" dirty="0" smtClean="0">
                <a:ea typeface="+mn-ea"/>
              </a:rPr>
              <a:t>Ethnicity, Gender and SES</a:t>
            </a:r>
          </a:p>
          <a:p>
            <a:pPr eaLnBrk="1" hangingPunct="1">
              <a:defRPr/>
            </a:pPr>
            <a:r>
              <a:rPr lang="en-GB" altLang="en-US" sz="2800" i="1" dirty="0" smtClean="0">
                <a:ea typeface="+mn-ea"/>
              </a:rPr>
              <a:t>Presentation for the Royal Society</a:t>
            </a:r>
          </a:p>
          <a:p>
            <a:pPr eaLnBrk="1" hangingPunct="1">
              <a:defRPr/>
            </a:pPr>
            <a:endParaRPr lang="en-GB" altLang="en-US" sz="3000" dirty="0">
              <a:ea typeface="+mn-ea"/>
            </a:endParaRPr>
          </a:p>
          <a:p>
            <a:pPr algn="r" eaLnBrk="1" hangingPunct="1">
              <a:defRPr/>
            </a:pPr>
            <a:r>
              <a:rPr lang="en-GB" altLang="en-US" sz="2400" b="1" i="1" dirty="0" smtClean="0">
                <a:ea typeface="+mn-ea"/>
              </a:rPr>
              <a:t>Loic Menzies – Director, </a:t>
            </a:r>
            <a:r>
              <a:rPr lang="en-GB" altLang="en-US" sz="2400" b="1" i="1" dirty="0" err="1" smtClean="0">
                <a:ea typeface="+mn-ea"/>
              </a:rPr>
              <a:t>LKMco</a:t>
            </a:r>
            <a:r>
              <a:rPr lang="en-GB" altLang="en-US" sz="2400" b="1" i="1" dirty="0" smtClean="0">
                <a:ea typeface="+mn-ea"/>
              </a:rPr>
              <a:t> </a:t>
            </a:r>
            <a:r>
              <a:rPr lang="en-GB" altLang="en-US" sz="2400" b="1" i="1" dirty="0" err="1" smtClean="0">
                <a:ea typeface="+mn-ea"/>
              </a:rPr>
              <a:t>cic</a:t>
            </a:r>
            <a:r>
              <a:rPr lang="en-GB" altLang="en-US" sz="2400" b="1" i="1" dirty="0" smtClean="0">
                <a:ea typeface="+mn-ea"/>
              </a:rPr>
              <a:t>. @</a:t>
            </a:r>
            <a:r>
              <a:rPr lang="en-GB" altLang="en-US" sz="2400" b="1" i="1" dirty="0" err="1" smtClean="0">
                <a:ea typeface="+mn-ea"/>
              </a:rPr>
              <a:t>LKMco</a:t>
            </a:r>
            <a:endParaRPr lang="en-GB" altLang="en-US" sz="2400" b="1" i="1" dirty="0" smtClean="0">
              <a:ea typeface="+mn-ea"/>
            </a:endParaRPr>
          </a:p>
          <a:p>
            <a:pPr algn="r" eaLnBrk="1" hangingPunct="1">
              <a:defRPr/>
            </a:pPr>
            <a:r>
              <a:rPr lang="en-GB" altLang="en-US" sz="2000" i="1" dirty="0" smtClean="0">
                <a:ea typeface="+mn-ea"/>
              </a:rPr>
              <a:t>With thanks to the Social Mobility Commission and Philip Nye, Education </a:t>
            </a:r>
            <a:r>
              <a:rPr lang="en-GB" altLang="en-US" sz="2000" i="1" dirty="0" err="1" smtClean="0">
                <a:ea typeface="+mn-ea"/>
              </a:rPr>
              <a:t>Datalab</a:t>
            </a:r>
            <a:endParaRPr lang="en-GB" altLang="en-US" sz="2000" i="1" dirty="0">
              <a:ea typeface="+mn-ea"/>
            </a:endParaRPr>
          </a:p>
        </p:txBody>
      </p:sp>
      <p:sp>
        <p:nvSpPr>
          <p:cNvPr id="9" name="Rectangle 3"/>
          <p:cNvSpPr>
            <a:spLocks noChangeArrowheads="1"/>
          </p:cNvSpPr>
          <p:nvPr/>
        </p:nvSpPr>
        <p:spPr bwMode="auto">
          <a:xfrm>
            <a:off x="0" y="6277481"/>
            <a:ext cx="9144000" cy="58477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tabLst>
                <a:tab pos="2865438" algn="ctr"/>
                <a:tab pos="5730875" algn="r"/>
              </a:tabLst>
            </a:pPr>
            <a:r>
              <a:rPr lang="en-GB" sz="1100" b="1" i="1" dirty="0">
                <a:solidFill>
                  <a:schemeClr val="bg1"/>
                </a:solidFill>
                <a:ea typeface="Calibri" charset="0"/>
              </a:rPr>
              <a:t>“</a:t>
            </a:r>
            <a:r>
              <a:rPr lang="en-GB" sz="1100" b="1" i="1" dirty="0">
                <a:solidFill>
                  <a:schemeClr val="tx2"/>
                </a:solidFill>
                <a:ea typeface="Calibri" charset="0"/>
              </a:rPr>
              <a:t>Society should ensure that all children and young people receive the support they need in order to make a fulfilling transition to adulthood”</a:t>
            </a:r>
          </a:p>
          <a:p>
            <a:pPr algn="ctr" eaLnBrk="0" hangingPunct="0">
              <a:tabLst>
                <a:tab pos="2865438" algn="ctr"/>
                <a:tab pos="5730875" algn="r"/>
              </a:tabLst>
            </a:pPr>
            <a:r>
              <a:rPr lang="en-GB" sz="1000" dirty="0" err="1">
                <a:solidFill>
                  <a:schemeClr val="tx2"/>
                </a:solidFill>
                <a:ea typeface="Calibri" charset="0"/>
              </a:rPr>
              <a:t>info@lkmco.org</a:t>
            </a:r>
            <a:r>
              <a:rPr lang="en-GB" sz="1000" dirty="0">
                <a:solidFill>
                  <a:schemeClr val="tx2"/>
                </a:solidFill>
                <a:ea typeface="Calibri" charset="0"/>
              </a:rPr>
              <a:t> - +44(0)7793 370459 - @</a:t>
            </a:r>
            <a:r>
              <a:rPr lang="en-GB" sz="1000" dirty="0" err="1">
                <a:solidFill>
                  <a:schemeClr val="tx2"/>
                </a:solidFill>
                <a:ea typeface="Calibri" charset="0"/>
              </a:rPr>
              <a:t>LKMco</a:t>
            </a:r>
            <a:r>
              <a:rPr lang="en-GB" sz="1000" dirty="0">
                <a:solidFill>
                  <a:schemeClr val="tx2"/>
                </a:solidFill>
                <a:ea typeface="Calibri" charset="0"/>
              </a:rPr>
              <a:t> – </a:t>
            </a:r>
            <a:r>
              <a:rPr lang="en-GB" sz="1000" dirty="0" err="1">
                <a:solidFill>
                  <a:schemeClr val="tx2"/>
                </a:solidFill>
                <a:ea typeface="Calibri" charset="0"/>
              </a:rPr>
              <a:t>www.lkmco.org.ukv</a:t>
            </a:r>
            <a:endParaRPr lang="en-GB" sz="1000" dirty="0">
              <a:solidFill>
                <a:schemeClr val="tx2"/>
              </a:solidFill>
              <a:cs typeface="Arial" charset="0"/>
            </a:endParaRPr>
          </a:p>
        </p:txBody>
      </p:sp>
    </p:spTree>
    <p:extLst>
      <p:ext uri="{BB962C8B-B14F-4D97-AF65-F5344CB8AC3E}">
        <p14:creationId xmlns:p14="http://schemas.microsoft.com/office/powerpoint/2010/main" val="11618809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defRPr/>
            </a:pPr>
            <a:endParaRPr lang="en-GB">
              <a:cs typeface="Arial" charset="0"/>
            </a:endParaRPr>
          </a:p>
        </p:txBody>
      </p:sp>
      <p:pic>
        <p:nvPicPr>
          <p:cNvPr id="15366" name="Picture 17" descr="C:\Users\Loic Menzies\Documents\L.K.M Consulting\Marketing\Logo\LKM Logos.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813175" y="5787033"/>
            <a:ext cx="1406525" cy="5222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Title 2"/>
          <p:cNvSpPr>
            <a:spLocks noGrp="1"/>
          </p:cNvSpPr>
          <p:nvPr>
            <p:ph type="title"/>
          </p:nvPr>
        </p:nvSpPr>
        <p:spPr>
          <a:xfrm>
            <a:off x="323528" y="6648"/>
            <a:ext cx="7874744" cy="1143000"/>
          </a:xfrm>
        </p:spPr>
        <p:txBody>
          <a:bodyPr/>
          <a:lstStyle/>
          <a:p>
            <a:pPr algn="l"/>
            <a:r>
              <a:rPr lang="en-US" sz="3200" b="1" dirty="0">
                <a:solidFill>
                  <a:schemeClr val="tx2"/>
                </a:solidFill>
              </a:rPr>
              <a:t>8</a:t>
            </a:r>
            <a:r>
              <a:rPr lang="en-US" sz="3200" b="1" dirty="0" smtClean="0">
                <a:solidFill>
                  <a:schemeClr val="tx2"/>
                </a:solidFill>
              </a:rPr>
              <a:t>. Ethnicity and uptake of STEM subjects</a:t>
            </a:r>
            <a:endParaRPr lang="en-US" sz="3200" b="1" dirty="0">
              <a:solidFill>
                <a:schemeClr val="tx2"/>
              </a:solidFill>
            </a:endParaRPr>
          </a:p>
        </p:txBody>
      </p:sp>
      <p:sp>
        <p:nvSpPr>
          <p:cNvPr id="7" name="Rectangle 3"/>
          <p:cNvSpPr>
            <a:spLocks noChangeArrowheads="1"/>
          </p:cNvSpPr>
          <p:nvPr/>
        </p:nvSpPr>
        <p:spPr bwMode="auto">
          <a:xfrm>
            <a:off x="0" y="6362120"/>
            <a:ext cx="9144000" cy="4154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tabLst>
                <a:tab pos="2865438" algn="ctr"/>
                <a:tab pos="5730875" algn="r"/>
              </a:tabLst>
            </a:pPr>
            <a:r>
              <a:rPr lang="en-GB" sz="1100" b="1" i="1" dirty="0" smtClean="0">
                <a:solidFill>
                  <a:schemeClr val="tx2"/>
                </a:solidFill>
                <a:ea typeface="Calibri" charset="0"/>
              </a:rPr>
              <a:t>”Society </a:t>
            </a:r>
            <a:r>
              <a:rPr lang="en-GB" sz="1100" b="1" i="1" dirty="0">
                <a:solidFill>
                  <a:schemeClr val="tx2"/>
                </a:solidFill>
                <a:ea typeface="Calibri" charset="0"/>
              </a:rPr>
              <a:t>should ensure that all children and young people receive the support they need in order to make a fulfilling transition to adulthood”</a:t>
            </a:r>
          </a:p>
          <a:p>
            <a:pPr algn="ctr" eaLnBrk="0" hangingPunct="0">
              <a:tabLst>
                <a:tab pos="2865438" algn="ctr"/>
                <a:tab pos="5730875" algn="r"/>
              </a:tabLst>
            </a:pPr>
            <a:r>
              <a:rPr lang="en-GB" sz="1000" dirty="0">
                <a:solidFill>
                  <a:schemeClr val="tx2"/>
                </a:solidFill>
                <a:ea typeface="Calibri" charset="0"/>
              </a:rPr>
              <a:t>info@lkmco.org - +44(0)7793 370459 - @</a:t>
            </a:r>
            <a:r>
              <a:rPr lang="en-GB" sz="1000" dirty="0" err="1">
                <a:solidFill>
                  <a:schemeClr val="tx2"/>
                </a:solidFill>
                <a:ea typeface="Calibri" charset="0"/>
              </a:rPr>
              <a:t>LKMco</a:t>
            </a:r>
            <a:r>
              <a:rPr lang="en-GB" sz="1000" dirty="0">
                <a:solidFill>
                  <a:schemeClr val="tx2"/>
                </a:solidFill>
                <a:ea typeface="Calibri" charset="0"/>
              </a:rPr>
              <a:t> – </a:t>
            </a:r>
            <a:r>
              <a:rPr lang="en-GB" sz="1000" dirty="0" smtClean="0">
                <a:solidFill>
                  <a:schemeClr val="tx2"/>
                </a:solidFill>
                <a:ea typeface="Calibri" charset="0"/>
              </a:rPr>
              <a:t>www.lkmco.org.uk</a:t>
            </a:r>
            <a:endParaRPr lang="en-GB" sz="1000" dirty="0">
              <a:solidFill>
                <a:schemeClr val="tx2"/>
              </a:solidFill>
              <a:cs typeface="Arial" charset="0"/>
            </a:endParaRPr>
          </a:p>
        </p:txBody>
      </p:sp>
      <p:sp>
        <p:nvSpPr>
          <p:cNvPr id="12" name="TextBox 11"/>
          <p:cNvSpPr txBox="1"/>
          <p:nvPr/>
        </p:nvSpPr>
        <p:spPr>
          <a:xfrm>
            <a:off x="26328" y="5373216"/>
            <a:ext cx="9108504" cy="584775"/>
          </a:xfrm>
          <a:prstGeom prst="rect">
            <a:avLst/>
          </a:prstGeom>
          <a:noFill/>
        </p:spPr>
        <p:txBody>
          <a:bodyPr wrap="square" rtlCol="0">
            <a:spAutoFit/>
          </a:bodyPr>
          <a:lstStyle/>
          <a:p>
            <a:pPr marL="285750" indent="-285750">
              <a:buFont typeface="Arial" panose="020B0604020202020204" pitchFamily="34" charset="0"/>
              <a:buChar char="•"/>
            </a:pPr>
            <a:r>
              <a:rPr lang="en-GB" sz="1600" dirty="0" smtClean="0"/>
              <a:t>White British, White other and black students enter STEM A levels at a low rate, particularly compared to ‘Other Asian’ Students</a:t>
            </a:r>
            <a:endParaRPr lang="en-GB" sz="1600" dirty="0"/>
          </a:p>
        </p:txBody>
      </p:sp>
      <p:graphicFrame>
        <p:nvGraphicFramePr>
          <p:cNvPr id="13" name="Chart 12"/>
          <p:cNvGraphicFramePr>
            <a:graphicFrameLocks/>
          </p:cNvGraphicFramePr>
          <p:nvPr>
            <p:extLst>
              <p:ext uri="{D42A27DB-BD31-4B8C-83A1-F6EECF244321}">
                <p14:modId xmlns:p14="http://schemas.microsoft.com/office/powerpoint/2010/main" val="2177784273"/>
              </p:ext>
            </p:extLst>
          </p:nvPr>
        </p:nvGraphicFramePr>
        <p:xfrm>
          <a:off x="323528" y="980728"/>
          <a:ext cx="8424936" cy="417646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1251419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defRPr/>
            </a:pPr>
            <a:endParaRPr lang="en-GB">
              <a:cs typeface="Arial" charset="0"/>
            </a:endParaRPr>
          </a:p>
        </p:txBody>
      </p:sp>
      <p:pic>
        <p:nvPicPr>
          <p:cNvPr id="15366" name="Picture 17" descr="C:\Users\Loic Menzies\Documents\L.K.M Consulting\Marketing\Logo\LKM Logos.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813175" y="5787033"/>
            <a:ext cx="1406525" cy="5222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Title 2"/>
          <p:cNvSpPr>
            <a:spLocks noGrp="1"/>
          </p:cNvSpPr>
          <p:nvPr>
            <p:ph type="title"/>
          </p:nvPr>
        </p:nvSpPr>
        <p:spPr>
          <a:xfrm>
            <a:off x="323528" y="197768"/>
            <a:ext cx="7874744" cy="1143000"/>
          </a:xfrm>
        </p:spPr>
        <p:txBody>
          <a:bodyPr/>
          <a:lstStyle/>
          <a:p>
            <a:pPr algn="l"/>
            <a:r>
              <a:rPr lang="en-US" sz="3200" b="1" dirty="0">
                <a:solidFill>
                  <a:schemeClr val="tx2"/>
                </a:solidFill>
              </a:rPr>
              <a:t>9</a:t>
            </a:r>
            <a:r>
              <a:rPr lang="en-US" sz="3200" b="1" dirty="0" smtClean="0">
                <a:solidFill>
                  <a:schemeClr val="tx2"/>
                </a:solidFill>
              </a:rPr>
              <a:t>. Ethnicity, SES, gender and uptake of STEM subjects</a:t>
            </a:r>
            <a:endParaRPr lang="en-US" sz="3200" b="1" dirty="0">
              <a:solidFill>
                <a:schemeClr val="tx2"/>
              </a:solidFill>
            </a:endParaRPr>
          </a:p>
        </p:txBody>
      </p:sp>
      <p:sp>
        <p:nvSpPr>
          <p:cNvPr id="7" name="Rectangle 3"/>
          <p:cNvSpPr>
            <a:spLocks noChangeArrowheads="1"/>
          </p:cNvSpPr>
          <p:nvPr/>
        </p:nvSpPr>
        <p:spPr bwMode="auto">
          <a:xfrm>
            <a:off x="0" y="6362120"/>
            <a:ext cx="9144000" cy="4154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tabLst>
                <a:tab pos="2865438" algn="ctr"/>
                <a:tab pos="5730875" algn="r"/>
              </a:tabLst>
            </a:pPr>
            <a:r>
              <a:rPr lang="en-GB" sz="1100" b="1" i="1" dirty="0" smtClean="0">
                <a:solidFill>
                  <a:schemeClr val="tx2"/>
                </a:solidFill>
                <a:ea typeface="Calibri" charset="0"/>
              </a:rPr>
              <a:t>”Society </a:t>
            </a:r>
            <a:r>
              <a:rPr lang="en-GB" sz="1100" b="1" i="1" dirty="0">
                <a:solidFill>
                  <a:schemeClr val="tx2"/>
                </a:solidFill>
                <a:ea typeface="Calibri" charset="0"/>
              </a:rPr>
              <a:t>should ensure that all children and young people receive the support they need in order to make a fulfilling transition to adulthood”</a:t>
            </a:r>
          </a:p>
          <a:p>
            <a:pPr algn="ctr" eaLnBrk="0" hangingPunct="0">
              <a:tabLst>
                <a:tab pos="2865438" algn="ctr"/>
                <a:tab pos="5730875" algn="r"/>
              </a:tabLst>
            </a:pPr>
            <a:r>
              <a:rPr lang="en-GB" sz="1000" dirty="0">
                <a:solidFill>
                  <a:schemeClr val="tx2"/>
                </a:solidFill>
                <a:ea typeface="Calibri" charset="0"/>
              </a:rPr>
              <a:t>info@lkmco.org - +44(0)7793 370459 - @</a:t>
            </a:r>
            <a:r>
              <a:rPr lang="en-GB" sz="1000" dirty="0" err="1">
                <a:solidFill>
                  <a:schemeClr val="tx2"/>
                </a:solidFill>
                <a:ea typeface="Calibri" charset="0"/>
              </a:rPr>
              <a:t>LKMco</a:t>
            </a:r>
            <a:r>
              <a:rPr lang="en-GB" sz="1000" dirty="0">
                <a:solidFill>
                  <a:schemeClr val="tx2"/>
                </a:solidFill>
                <a:ea typeface="Calibri" charset="0"/>
              </a:rPr>
              <a:t> – </a:t>
            </a:r>
            <a:r>
              <a:rPr lang="en-GB" sz="1000" dirty="0" smtClean="0">
                <a:solidFill>
                  <a:schemeClr val="tx2"/>
                </a:solidFill>
                <a:ea typeface="Calibri" charset="0"/>
              </a:rPr>
              <a:t>www.lkmco.org.uk</a:t>
            </a:r>
            <a:endParaRPr lang="en-GB" sz="1000" dirty="0">
              <a:solidFill>
                <a:schemeClr val="tx2"/>
              </a:solidFill>
              <a:cs typeface="Arial" charset="0"/>
            </a:endParaRPr>
          </a:p>
        </p:txBody>
      </p:sp>
      <p:sp>
        <p:nvSpPr>
          <p:cNvPr id="12" name="TextBox 11"/>
          <p:cNvSpPr txBox="1"/>
          <p:nvPr/>
        </p:nvSpPr>
        <p:spPr>
          <a:xfrm>
            <a:off x="26328" y="5445224"/>
            <a:ext cx="9108504" cy="338554"/>
          </a:xfrm>
          <a:prstGeom prst="rect">
            <a:avLst/>
          </a:prstGeom>
          <a:noFill/>
        </p:spPr>
        <p:txBody>
          <a:bodyPr wrap="square" rtlCol="0">
            <a:spAutoFit/>
          </a:bodyPr>
          <a:lstStyle/>
          <a:p>
            <a:pPr marL="285750" indent="-285750">
              <a:buFont typeface="Arial" panose="020B0604020202020204" pitchFamily="34" charset="0"/>
              <a:buChar char="•"/>
            </a:pPr>
            <a:r>
              <a:rPr lang="en-GB" sz="1600" dirty="0" smtClean="0"/>
              <a:t>Gender gaps are large for each ‘intersection’ but smallest for ‘Other Asian’ and Black pupils</a:t>
            </a:r>
            <a:endParaRPr lang="en-GB" sz="1600" dirty="0"/>
          </a:p>
        </p:txBody>
      </p:sp>
      <p:pic>
        <p:nvPicPr>
          <p:cNvPr id="4" name="Picture 3"/>
          <p:cNvPicPr>
            <a:picLocks noChangeAspect="1"/>
          </p:cNvPicPr>
          <p:nvPr/>
        </p:nvPicPr>
        <p:blipFill>
          <a:blip r:embed="rId4"/>
          <a:stretch>
            <a:fillRect/>
          </a:stretch>
        </p:blipFill>
        <p:spPr>
          <a:xfrm>
            <a:off x="314325" y="1196752"/>
            <a:ext cx="8515350" cy="4276725"/>
          </a:xfrm>
          <a:prstGeom prst="rect">
            <a:avLst/>
          </a:prstGeom>
        </p:spPr>
      </p:pic>
    </p:spTree>
    <p:extLst>
      <p:ext uri="{BB962C8B-B14F-4D97-AF65-F5344CB8AC3E}">
        <p14:creationId xmlns:p14="http://schemas.microsoft.com/office/powerpoint/2010/main" val="34895917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defRPr/>
            </a:pPr>
            <a:endParaRPr lang="en-GB">
              <a:cs typeface="Arial" charset="0"/>
            </a:endParaRPr>
          </a:p>
        </p:txBody>
      </p:sp>
      <p:pic>
        <p:nvPicPr>
          <p:cNvPr id="15366" name="Picture 17" descr="C:\Users\Loic Menzies\Documents\L.K.M Consulting\Marketing\Logo\LKM Logos.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813175" y="5787033"/>
            <a:ext cx="1406525" cy="5222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Title 2"/>
          <p:cNvSpPr>
            <a:spLocks noGrp="1"/>
          </p:cNvSpPr>
          <p:nvPr>
            <p:ph type="title"/>
          </p:nvPr>
        </p:nvSpPr>
        <p:spPr>
          <a:xfrm>
            <a:off x="323528" y="6648"/>
            <a:ext cx="8640960" cy="1143000"/>
          </a:xfrm>
        </p:spPr>
        <p:txBody>
          <a:bodyPr/>
          <a:lstStyle/>
          <a:p>
            <a:pPr algn="l"/>
            <a:r>
              <a:rPr lang="en-US" sz="3200" b="1" dirty="0" smtClean="0">
                <a:solidFill>
                  <a:schemeClr val="tx2"/>
                </a:solidFill>
              </a:rPr>
              <a:t>10. Ethnicity, gender and uptake of STEM subjects</a:t>
            </a:r>
            <a:endParaRPr lang="en-US" sz="3200" b="1" dirty="0">
              <a:solidFill>
                <a:schemeClr val="tx2"/>
              </a:solidFill>
            </a:endParaRPr>
          </a:p>
        </p:txBody>
      </p:sp>
      <p:sp>
        <p:nvSpPr>
          <p:cNvPr id="7" name="Rectangle 3"/>
          <p:cNvSpPr>
            <a:spLocks noChangeArrowheads="1"/>
          </p:cNvSpPr>
          <p:nvPr/>
        </p:nvSpPr>
        <p:spPr bwMode="auto">
          <a:xfrm>
            <a:off x="0" y="6362120"/>
            <a:ext cx="9144000" cy="4154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tabLst>
                <a:tab pos="2865438" algn="ctr"/>
                <a:tab pos="5730875" algn="r"/>
              </a:tabLst>
            </a:pPr>
            <a:r>
              <a:rPr lang="en-GB" sz="1100" b="1" i="1" dirty="0" smtClean="0">
                <a:solidFill>
                  <a:schemeClr val="tx2"/>
                </a:solidFill>
                <a:ea typeface="Calibri" charset="0"/>
              </a:rPr>
              <a:t>”Society </a:t>
            </a:r>
            <a:r>
              <a:rPr lang="en-GB" sz="1100" b="1" i="1" dirty="0">
                <a:solidFill>
                  <a:schemeClr val="tx2"/>
                </a:solidFill>
                <a:ea typeface="Calibri" charset="0"/>
              </a:rPr>
              <a:t>should ensure that all children and young people receive the support they need in order to make a fulfilling transition to adulthood”</a:t>
            </a:r>
          </a:p>
          <a:p>
            <a:pPr algn="ctr" eaLnBrk="0" hangingPunct="0">
              <a:tabLst>
                <a:tab pos="2865438" algn="ctr"/>
                <a:tab pos="5730875" algn="r"/>
              </a:tabLst>
            </a:pPr>
            <a:r>
              <a:rPr lang="en-GB" sz="1000" dirty="0">
                <a:solidFill>
                  <a:schemeClr val="tx2"/>
                </a:solidFill>
                <a:ea typeface="Calibri" charset="0"/>
              </a:rPr>
              <a:t>info@lkmco.org - +44(0)7793 370459 - @</a:t>
            </a:r>
            <a:r>
              <a:rPr lang="en-GB" sz="1000" dirty="0" err="1">
                <a:solidFill>
                  <a:schemeClr val="tx2"/>
                </a:solidFill>
                <a:ea typeface="Calibri" charset="0"/>
              </a:rPr>
              <a:t>LKMco</a:t>
            </a:r>
            <a:r>
              <a:rPr lang="en-GB" sz="1000" dirty="0">
                <a:solidFill>
                  <a:schemeClr val="tx2"/>
                </a:solidFill>
                <a:ea typeface="Calibri" charset="0"/>
              </a:rPr>
              <a:t> – </a:t>
            </a:r>
            <a:r>
              <a:rPr lang="en-GB" sz="1000" dirty="0" smtClean="0">
                <a:solidFill>
                  <a:schemeClr val="tx2"/>
                </a:solidFill>
                <a:ea typeface="Calibri" charset="0"/>
              </a:rPr>
              <a:t>www.lkmco.org.uk</a:t>
            </a:r>
            <a:endParaRPr lang="en-GB" sz="1000" dirty="0">
              <a:solidFill>
                <a:schemeClr val="tx2"/>
              </a:solidFill>
              <a:cs typeface="Arial" charset="0"/>
            </a:endParaRPr>
          </a:p>
        </p:txBody>
      </p:sp>
      <p:sp>
        <p:nvSpPr>
          <p:cNvPr id="12" name="TextBox 11"/>
          <p:cNvSpPr txBox="1"/>
          <p:nvPr/>
        </p:nvSpPr>
        <p:spPr>
          <a:xfrm>
            <a:off x="35496" y="5085184"/>
            <a:ext cx="9108504" cy="584775"/>
          </a:xfrm>
          <a:prstGeom prst="rect">
            <a:avLst/>
          </a:prstGeom>
          <a:noFill/>
        </p:spPr>
        <p:txBody>
          <a:bodyPr wrap="square" rtlCol="0">
            <a:spAutoFit/>
          </a:bodyPr>
          <a:lstStyle/>
          <a:p>
            <a:pPr marL="285750" indent="-285750">
              <a:buFont typeface="Arial" panose="020B0604020202020204" pitchFamily="34" charset="0"/>
              <a:buChar char="•"/>
            </a:pPr>
            <a:r>
              <a:rPr lang="en-GB" sz="1600" dirty="0" smtClean="0"/>
              <a:t>Particularly high rates of A level participation amongst black girls relative to black boys mean that most STEM A level entries from black pupils actually come from black girls. </a:t>
            </a:r>
            <a:endParaRPr lang="en-GB" sz="1600" dirty="0"/>
          </a:p>
        </p:txBody>
      </p:sp>
      <p:graphicFrame>
        <p:nvGraphicFramePr>
          <p:cNvPr id="11" name="Chart 10"/>
          <p:cNvGraphicFramePr>
            <a:graphicFrameLocks/>
          </p:cNvGraphicFramePr>
          <p:nvPr>
            <p:extLst>
              <p:ext uri="{D42A27DB-BD31-4B8C-83A1-F6EECF244321}">
                <p14:modId xmlns:p14="http://schemas.microsoft.com/office/powerpoint/2010/main" val="3442221181"/>
              </p:ext>
            </p:extLst>
          </p:nvPr>
        </p:nvGraphicFramePr>
        <p:xfrm>
          <a:off x="323528" y="830262"/>
          <a:ext cx="8352928" cy="4202886"/>
        </p:xfrm>
        <a:graphic>
          <a:graphicData uri="http://schemas.openxmlformats.org/drawingml/2006/chart">
            <c:chart xmlns:c="http://schemas.openxmlformats.org/drawingml/2006/chart" xmlns:r="http://schemas.openxmlformats.org/officeDocument/2006/relationships" r:id="rId4"/>
          </a:graphicData>
        </a:graphic>
      </p:graphicFrame>
      <p:sp>
        <p:nvSpPr>
          <p:cNvPr id="13" name="Oval 12"/>
          <p:cNvSpPr/>
          <p:nvPr/>
        </p:nvSpPr>
        <p:spPr>
          <a:xfrm rot="5400000">
            <a:off x="2155037" y="2438321"/>
            <a:ext cx="3672407" cy="108012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428418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defRPr/>
            </a:pPr>
            <a:endParaRPr lang="en-GB">
              <a:cs typeface="Arial" charset="0"/>
            </a:endParaRPr>
          </a:p>
        </p:txBody>
      </p:sp>
      <p:pic>
        <p:nvPicPr>
          <p:cNvPr id="15366" name="Picture 17" descr="C:\Users\Loic Menzies\Documents\L.K.M Consulting\Marketing\Logo\LKM Logos.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813175" y="5787033"/>
            <a:ext cx="1406525" cy="5222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Title 2"/>
          <p:cNvSpPr>
            <a:spLocks noGrp="1"/>
          </p:cNvSpPr>
          <p:nvPr>
            <p:ph type="title"/>
          </p:nvPr>
        </p:nvSpPr>
        <p:spPr>
          <a:xfrm>
            <a:off x="323528" y="6648"/>
            <a:ext cx="8712968" cy="1025724"/>
          </a:xfrm>
        </p:spPr>
        <p:txBody>
          <a:bodyPr/>
          <a:lstStyle/>
          <a:p>
            <a:pPr algn="l"/>
            <a:r>
              <a:rPr lang="en-US" sz="3200" b="1" dirty="0" smtClean="0">
                <a:solidFill>
                  <a:schemeClr val="tx2"/>
                </a:solidFill>
              </a:rPr>
              <a:t>11. Ethnicity, SES and uptake of STEM subjects</a:t>
            </a:r>
            <a:endParaRPr lang="en-US" sz="3200" b="1" dirty="0">
              <a:solidFill>
                <a:schemeClr val="tx2"/>
              </a:solidFill>
            </a:endParaRPr>
          </a:p>
        </p:txBody>
      </p:sp>
      <p:sp>
        <p:nvSpPr>
          <p:cNvPr id="7" name="Rectangle 3"/>
          <p:cNvSpPr>
            <a:spLocks noChangeArrowheads="1"/>
          </p:cNvSpPr>
          <p:nvPr/>
        </p:nvSpPr>
        <p:spPr bwMode="auto">
          <a:xfrm>
            <a:off x="0" y="6362120"/>
            <a:ext cx="9144000" cy="4154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tabLst>
                <a:tab pos="2865438" algn="ctr"/>
                <a:tab pos="5730875" algn="r"/>
              </a:tabLst>
            </a:pPr>
            <a:r>
              <a:rPr lang="en-GB" sz="1100" b="1" i="1" dirty="0" smtClean="0">
                <a:solidFill>
                  <a:schemeClr val="tx2"/>
                </a:solidFill>
                <a:ea typeface="Calibri" charset="0"/>
              </a:rPr>
              <a:t>”Society </a:t>
            </a:r>
            <a:r>
              <a:rPr lang="en-GB" sz="1100" b="1" i="1" dirty="0">
                <a:solidFill>
                  <a:schemeClr val="tx2"/>
                </a:solidFill>
                <a:ea typeface="Calibri" charset="0"/>
              </a:rPr>
              <a:t>should ensure that all children and young people receive the support they need in order to make a fulfilling transition to adulthood”</a:t>
            </a:r>
          </a:p>
          <a:p>
            <a:pPr algn="ctr" eaLnBrk="0" hangingPunct="0">
              <a:tabLst>
                <a:tab pos="2865438" algn="ctr"/>
                <a:tab pos="5730875" algn="r"/>
              </a:tabLst>
            </a:pPr>
            <a:r>
              <a:rPr lang="en-GB" sz="1000" dirty="0">
                <a:solidFill>
                  <a:schemeClr val="tx2"/>
                </a:solidFill>
                <a:ea typeface="Calibri" charset="0"/>
              </a:rPr>
              <a:t>info@lkmco.org - +44(0)7793 370459 - @</a:t>
            </a:r>
            <a:r>
              <a:rPr lang="en-GB" sz="1000" dirty="0" err="1">
                <a:solidFill>
                  <a:schemeClr val="tx2"/>
                </a:solidFill>
                <a:ea typeface="Calibri" charset="0"/>
              </a:rPr>
              <a:t>LKMco</a:t>
            </a:r>
            <a:r>
              <a:rPr lang="en-GB" sz="1000" dirty="0">
                <a:solidFill>
                  <a:schemeClr val="tx2"/>
                </a:solidFill>
                <a:ea typeface="Calibri" charset="0"/>
              </a:rPr>
              <a:t> – </a:t>
            </a:r>
            <a:r>
              <a:rPr lang="en-GB" sz="1000" dirty="0" smtClean="0">
                <a:solidFill>
                  <a:schemeClr val="tx2"/>
                </a:solidFill>
                <a:ea typeface="Calibri" charset="0"/>
              </a:rPr>
              <a:t>www.lkmco.org.uk</a:t>
            </a:r>
            <a:endParaRPr lang="en-GB" sz="1000" dirty="0">
              <a:solidFill>
                <a:schemeClr val="tx2"/>
              </a:solidFill>
              <a:cs typeface="Arial" charset="0"/>
            </a:endParaRPr>
          </a:p>
        </p:txBody>
      </p:sp>
      <p:sp>
        <p:nvSpPr>
          <p:cNvPr id="12" name="TextBox 11"/>
          <p:cNvSpPr txBox="1"/>
          <p:nvPr/>
        </p:nvSpPr>
        <p:spPr>
          <a:xfrm>
            <a:off x="35496" y="4869160"/>
            <a:ext cx="9108504" cy="830997"/>
          </a:xfrm>
          <a:prstGeom prst="rect">
            <a:avLst/>
          </a:prstGeom>
          <a:noFill/>
        </p:spPr>
        <p:txBody>
          <a:bodyPr wrap="square" rtlCol="0">
            <a:spAutoFit/>
          </a:bodyPr>
          <a:lstStyle/>
          <a:p>
            <a:pPr marL="285750" indent="-285750">
              <a:buFont typeface="Arial" panose="020B0604020202020204" pitchFamily="34" charset="0"/>
              <a:buChar char="•"/>
            </a:pPr>
            <a:r>
              <a:rPr lang="en-GB" sz="1600" dirty="0" smtClean="0"/>
              <a:t>The SES gap in uptake of STEM subjects as proportion of A level entries (the SES skew) is by far the largest amongst White British pupils and much smaller amongst black pupils, but there is also a large gap amongst ethnic groups like ‘Other Asian’ that take STEM subjects in large numbers</a:t>
            </a:r>
            <a:endParaRPr lang="en-GB" sz="1600" dirty="0"/>
          </a:p>
        </p:txBody>
      </p:sp>
      <p:graphicFrame>
        <p:nvGraphicFramePr>
          <p:cNvPr id="9" name="Chart 8"/>
          <p:cNvGraphicFramePr>
            <a:graphicFrameLocks/>
          </p:cNvGraphicFramePr>
          <p:nvPr>
            <p:extLst>
              <p:ext uri="{D42A27DB-BD31-4B8C-83A1-F6EECF244321}">
                <p14:modId xmlns:p14="http://schemas.microsoft.com/office/powerpoint/2010/main" val="2880436612"/>
              </p:ext>
            </p:extLst>
          </p:nvPr>
        </p:nvGraphicFramePr>
        <p:xfrm>
          <a:off x="485292" y="816348"/>
          <a:ext cx="8208912" cy="4036451"/>
        </p:xfrm>
        <a:graphic>
          <a:graphicData uri="http://schemas.openxmlformats.org/drawingml/2006/chart">
            <c:chart xmlns:c="http://schemas.openxmlformats.org/drawingml/2006/chart" xmlns:r="http://schemas.openxmlformats.org/officeDocument/2006/relationships" r:id="rId4"/>
          </a:graphicData>
        </a:graphic>
      </p:graphicFrame>
      <p:sp>
        <p:nvSpPr>
          <p:cNvPr id="8" name="Oval 7"/>
          <p:cNvSpPr/>
          <p:nvPr/>
        </p:nvSpPr>
        <p:spPr>
          <a:xfrm>
            <a:off x="480772" y="1508796"/>
            <a:ext cx="8064896" cy="432048"/>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p:cNvSpPr/>
          <p:nvPr/>
        </p:nvSpPr>
        <p:spPr>
          <a:xfrm>
            <a:off x="480772" y="2417268"/>
            <a:ext cx="8064896" cy="432048"/>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944557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defRPr/>
            </a:pPr>
            <a:endParaRPr lang="en-GB">
              <a:cs typeface="Arial" charset="0"/>
            </a:endParaRPr>
          </a:p>
        </p:txBody>
      </p:sp>
      <p:pic>
        <p:nvPicPr>
          <p:cNvPr id="15366" name="Picture 17" descr="C:\Users\Loic Menzies\Documents\L.K.M Consulting\Marketing\Logo\LKM Logos.pn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813175" y="5715000"/>
            <a:ext cx="1406525" cy="5222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063" name="TextBox 1"/>
          <p:cNvSpPr txBox="1">
            <a:spLocks noChangeArrowheads="1"/>
          </p:cNvSpPr>
          <p:nvPr/>
        </p:nvSpPr>
        <p:spPr bwMode="auto">
          <a:xfrm>
            <a:off x="251520" y="224056"/>
            <a:ext cx="8640960" cy="5386090"/>
          </a:xfrm>
          <a:prstGeom prst="rect">
            <a:avLst/>
          </a:prstGeom>
          <a:solidFill>
            <a:schemeClr val="tx2">
              <a:lumMod val="20000"/>
              <a:lumOff val="80000"/>
            </a:schemeClr>
          </a:solidFill>
          <a:ln>
            <a:solidFill>
              <a:srgbClr val="0070C0"/>
            </a:solidFill>
          </a:ln>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342900" indent="-342900">
              <a:buFont typeface="+mj-lt"/>
              <a:buAutoNum type="arabicPeriod"/>
            </a:pPr>
            <a:r>
              <a:rPr lang="en-GB" sz="1600" dirty="0" smtClean="0"/>
              <a:t>There </a:t>
            </a:r>
            <a:r>
              <a:rPr lang="en-GB" sz="1600" dirty="0"/>
              <a:t>is an SES gap in achievement in STEM A levels and it's there for all ethnicities but less so for </a:t>
            </a:r>
            <a:r>
              <a:rPr lang="en-GB" sz="1600" dirty="0" smtClean="0"/>
              <a:t>Pakistani/Bangladeshi </a:t>
            </a:r>
            <a:r>
              <a:rPr lang="en-GB" sz="1600" dirty="0"/>
              <a:t>pupils</a:t>
            </a:r>
            <a:r>
              <a:rPr lang="en-GB" sz="1600" dirty="0" smtClean="0"/>
              <a:t>.</a:t>
            </a:r>
          </a:p>
          <a:p>
            <a:pPr marL="342900" indent="-342900">
              <a:buFont typeface="+mj-lt"/>
              <a:buAutoNum type="arabicPeriod"/>
            </a:pPr>
            <a:endParaRPr lang="en-GB" sz="1600" dirty="0"/>
          </a:p>
          <a:p>
            <a:pPr marL="342900" indent="-342900">
              <a:buFont typeface="+mj-lt"/>
              <a:buAutoNum type="arabicPeriod"/>
            </a:pPr>
            <a:r>
              <a:rPr lang="en-GB" sz="1600" dirty="0" smtClean="0"/>
              <a:t>Unlike </a:t>
            </a:r>
            <a:r>
              <a:rPr lang="en-GB" sz="1600" dirty="0"/>
              <a:t>for other subjects, </a:t>
            </a:r>
            <a:r>
              <a:rPr lang="en-GB" sz="1600" dirty="0" smtClean="0"/>
              <a:t>there </a:t>
            </a:r>
            <a:r>
              <a:rPr lang="en-GB" sz="1600" dirty="0"/>
              <a:t>is almost </a:t>
            </a:r>
            <a:r>
              <a:rPr lang="en-GB" sz="1600" dirty="0" smtClean="0"/>
              <a:t>no gender </a:t>
            </a:r>
            <a:r>
              <a:rPr lang="en-GB" sz="1600" dirty="0"/>
              <a:t>gap in </a:t>
            </a:r>
            <a:r>
              <a:rPr lang="en-GB" sz="1600" dirty="0" smtClean="0"/>
              <a:t>achievement when it comes to STEM A levels, </a:t>
            </a:r>
            <a:r>
              <a:rPr lang="en-GB" sz="1600" dirty="0"/>
              <a:t>but there is a big one in uptake - particularly among White </a:t>
            </a:r>
            <a:r>
              <a:rPr lang="en-GB" sz="1600" dirty="0" smtClean="0"/>
              <a:t>British and White Other pupils. The gap is smaller amongst Black </a:t>
            </a:r>
            <a:r>
              <a:rPr lang="en-GB" sz="1600" dirty="0"/>
              <a:t>pupils and </a:t>
            </a:r>
            <a:r>
              <a:rPr lang="en-GB" sz="1600" dirty="0" smtClean="0"/>
              <a:t>‘Other Asian’ </a:t>
            </a:r>
            <a:r>
              <a:rPr lang="en-GB" sz="1600" dirty="0"/>
              <a:t>pupils. Most </a:t>
            </a:r>
            <a:r>
              <a:rPr lang="en-GB" sz="1600" dirty="0" smtClean="0"/>
              <a:t>STEM </a:t>
            </a:r>
            <a:r>
              <a:rPr lang="en-GB" sz="1600" dirty="0"/>
              <a:t>entries from </a:t>
            </a:r>
            <a:r>
              <a:rPr lang="en-GB" sz="1600" dirty="0" smtClean="0"/>
              <a:t>Black </a:t>
            </a:r>
            <a:r>
              <a:rPr lang="en-GB" sz="1600" dirty="0"/>
              <a:t>pupils come from </a:t>
            </a:r>
            <a:r>
              <a:rPr lang="en-GB" sz="1600" dirty="0" smtClean="0"/>
              <a:t>girls. This is because: </a:t>
            </a:r>
          </a:p>
          <a:p>
            <a:pPr marL="1028700" lvl="1">
              <a:buFontTx/>
              <a:buChar char="-"/>
            </a:pPr>
            <a:r>
              <a:rPr lang="en-GB" sz="1600" dirty="0" smtClean="0"/>
              <a:t>The </a:t>
            </a:r>
            <a:r>
              <a:rPr lang="en-GB" sz="1600" dirty="0"/>
              <a:t>gender gap is </a:t>
            </a:r>
            <a:r>
              <a:rPr lang="en-GB" sz="1600" dirty="0" smtClean="0"/>
              <a:t>relatively narrow </a:t>
            </a:r>
            <a:r>
              <a:rPr lang="en-GB" sz="1600" dirty="0"/>
              <a:t>amongst this ethnic group </a:t>
            </a:r>
            <a:r>
              <a:rPr lang="en-GB" sz="1600" dirty="0" smtClean="0"/>
              <a:t>(12% of girls’ A level entries are STEM cf. 15% of boys’ entries)</a:t>
            </a:r>
          </a:p>
          <a:p>
            <a:pPr marL="1028700" lvl="1">
              <a:buFontTx/>
              <a:buChar char="-"/>
            </a:pPr>
            <a:r>
              <a:rPr lang="en-GB" sz="1600" dirty="0" smtClean="0"/>
              <a:t>56</a:t>
            </a:r>
            <a:r>
              <a:rPr lang="en-GB" sz="1600" dirty="0"/>
              <a:t>% of </a:t>
            </a:r>
            <a:r>
              <a:rPr lang="en-GB" sz="1600" dirty="0" smtClean="0"/>
              <a:t>black pupils’ A </a:t>
            </a:r>
            <a:r>
              <a:rPr lang="en-GB" sz="1600" dirty="0"/>
              <a:t>level entries </a:t>
            </a:r>
            <a:r>
              <a:rPr lang="en-GB" sz="1600" dirty="0" smtClean="0"/>
              <a:t>overall (all subjects) are </a:t>
            </a:r>
            <a:r>
              <a:rPr lang="en-GB" sz="1600" dirty="0"/>
              <a:t>from girls.</a:t>
            </a:r>
            <a:endParaRPr lang="en-GB" sz="1600" dirty="0" smtClean="0"/>
          </a:p>
          <a:p>
            <a:pPr marL="342900" indent="-342900">
              <a:buFont typeface="+mj-lt"/>
              <a:buAutoNum type="arabicPeriod"/>
            </a:pPr>
            <a:endParaRPr lang="en-GB" sz="1600" dirty="0"/>
          </a:p>
          <a:p>
            <a:pPr marL="342900" indent="-342900">
              <a:buFont typeface="+mj-lt"/>
              <a:buAutoNum type="arabicPeriod"/>
            </a:pPr>
            <a:r>
              <a:rPr lang="en-GB" sz="1600" dirty="0" smtClean="0"/>
              <a:t>Only </a:t>
            </a:r>
            <a:r>
              <a:rPr lang="en-GB" sz="1600" dirty="0"/>
              <a:t>a small proportion of A level entries from White and Black students are </a:t>
            </a:r>
            <a:r>
              <a:rPr lang="en-GB" sz="1600" dirty="0" smtClean="0"/>
              <a:t>for </a:t>
            </a:r>
            <a:r>
              <a:rPr lang="en-GB" sz="1600" dirty="0"/>
              <a:t>STEM subjects (13-14% of entries), compared to other ethnic groups (17-18% for Pakistani/Bangladeshi and 'Any other' and a </a:t>
            </a:r>
            <a:r>
              <a:rPr lang="en-GB" sz="1600" dirty="0" smtClean="0"/>
              <a:t>whopping </a:t>
            </a:r>
            <a:r>
              <a:rPr lang="en-GB" sz="1600" dirty="0"/>
              <a:t>28% for 'Other Asian). </a:t>
            </a:r>
            <a:br>
              <a:rPr lang="en-GB" sz="1600" dirty="0"/>
            </a:br>
            <a:endParaRPr lang="en-GB" sz="1600" dirty="0"/>
          </a:p>
          <a:p>
            <a:pPr marL="342900" indent="-342900">
              <a:buFont typeface="+mj-lt"/>
              <a:buAutoNum type="arabicPeriod"/>
            </a:pPr>
            <a:r>
              <a:rPr lang="en-GB" sz="1600" dirty="0" smtClean="0"/>
              <a:t>The SES </a:t>
            </a:r>
            <a:r>
              <a:rPr lang="en-GB" sz="1600" dirty="0"/>
              <a:t>gap in uptake exists among all ethnic groups but is particularly wide amongst White </a:t>
            </a:r>
            <a:r>
              <a:rPr lang="en-GB" sz="1600" dirty="0" smtClean="0"/>
              <a:t>British pupils</a:t>
            </a:r>
            <a:r>
              <a:rPr lang="en-GB" sz="1200" dirty="0" smtClean="0"/>
              <a:t>*</a:t>
            </a:r>
            <a:r>
              <a:rPr lang="en-GB" sz="1600" dirty="0" smtClean="0"/>
              <a:t> (6% of White British FSM pupils’ entries cf. 13% of non FSM pupils’ entries).</a:t>
            </a:r>
            <a:r>
              <a:rPr lang="en-GB" sz="1600" dirty="0"/>
              <a:t/>
            </a:r>
            <a:br>
              <a:rPr lang="en-GB" sz="1600" dirty="0"/>
            </a:br>
            <a:endParaRPr lang="en-GB" sz="1600" dirty="0"/>
          </a:p>
          <a:p>
            <a:r>
              <a:rPr lang="en-GB" sz="1400" i="1" dirty="0" smtClean="0"/>
              <a:t>*NB </a:t>
            </a:r>
            <a:r>
              <a:rPr lang="en-GB" sz="1400" i="1" dirty="0"/>
              <a:t>a far larger proportion of ethnic minority students are </a:t>
            </a:r>
            <a:r>
              <a:rPr lang="en-GB" sz="1400" i="1" dirty="0" smtClean="0"/>
              <a:t>poor, </a:t>
            </a:r>
            <a:r>
              <a:rPr lang="en-GB" sz="1400" i="1" dirty="0"/>
              <a:t>both in terms of a larger proportion of them being FSM eligible and the 'non eligible' pupils tending to be poorer than white 'non eligible' pupils. You would therefore expect FSM and non FSM participation and achievement amongst ethnic minorities to be </a:t>
            </a:r>
            <a:r>
              <a:rPr lang="en-GB" sz="1400" i="1" dirty="0" smtClean="0"/>
              <a:t>closer </a:t>
            </a:r>
            <a:r>
              <a:rPr lang="en-GB" sz="1400" i="1" dirty="0"/>
              <a:t>and for the ethnic group as a whole to perform more like its officially recognised 'disadvantaged pupils</a:t>
            </a:r>
            <a:r>
              <a:rPr lang="en-GB" sz="1400" i="1" dirty="0" smtClean="0"/>
              <a:t>'.</a:t>
            </a:r>
            <a:endParaRPr lang="en-GB" sz="1400" i="1" dirty="0"/>
          </a:p>
        </p:txBody>
      </p:sp>
      <p:sp>
        <p:nvSpPr>
          <p:cNvPr id="9" name="Rectangle 3"/>
          <p:cNvSpPr>
            <a:spLocks noChangeArrowheads="1"/>
          </p:cNvSpPr>
          <p:nvPr/>
        </p:nvSpPr>
        <p:spPr bwMode="auto">
          <a:xfrm>
            <a:off x="0" y="6277481"/>
            <a:ext cx="9144000" cy="58477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tabLst>
                <a:tab pos="2865438" algn="ctr"/>
                <a:tab pos="5730875" algn="r"/>
              </a:tabLst>
            </a:pPr>
            <a:r>
              <a:rPr lang="en-GB" sz="1100" b="1" i="1" dirty="0">
                <a:solidFill>
                  <a:schemeClr val="bg1"/>
                </a:solidFill>
                <a:ea typeface="Calibri" charset="0"/>
              </a:rPr>
              <a:t>“</a:t>
            </a:r>
            <a:r>
              <a:rPr lang="en-GB" sz="1100" b="1" i="1" dirty="0">
                <a:solidFill>
                  <a:schemeClr val="tx2"/>
                </a:solidFill>
                <a:ea typeface="Calibri" charset="0"/>
              </a:rPr>
              <a:t>Society should ensure that all children and young people receive the support they need in order to make a fulfilling transition to adulthood”</a:t>
            </a:r>
          </a:p>
          <a:p>
            <a:pPr algn="ctr" eaLnBrk="0" hangingPunct="0">
              <a:tabLst>
                <a:tab pos="2865438" algn="ctr"/>
                <a:tab pos="5730875" algn="r"/>
              </a:tabLst>
            </a:pPr>
            <a:r>
              <a:rPr lang="en-GB" sz="1000" dirty="0" err="1">
                <a:solidFill>
                  <a:schemeClr val="tx2"/>
                </a:solidFill>
                <a:ea typeface="Calibri" charset="0"/>
              </a:rPr>
              <a:t>info@lkmco.org</a:t>
            </a:r>
            <a:r>
              <a:rPr lang="en-GB" sz="1000" dirty="0">
                <a:solidFill>
                  <a:schemeClr val="tx2"/>
                </a:solidFill>
                <a:ea typeface="Calibri" charset="0"/>
              </a:rPr>
              <a:t> - +44(0)7793 370459 - @</a:t>
            </a:r>
            <a:r>
              <a:rPr lang="en-GB" sz="1000" dirty="0" err="1">
                <a:solidFill>
                  <a:schemeClr val="tx2"/>
                </a:solidFill>
                <a:ea typeface="Calibri" charset="0"/>
              </a:rPr>
              <a:t>LKMco</a:t>
            </a:r>
            <a:r>
              <a:rPr lang="en-GB" sz="1000" dirty="0">
                <a:solidFill>
                  <a:schemeClr val="tx2"/>
                </a:solidFill>
                <a:ea typeface="Calibri" charset="0"/>
              </a:rPr>
              <a:t> – </a:t>
            </a:r>
            <a:r>
              <a:rPr lang="en-GB" sz="1000" dirty="0" err="1">
                <a:solidFill>
                  <a:schemeClr val="tx2"/>
                </a:solidFill>
                <a:ea typeface="Calibri" charset="0"/>
              </a:rPr>
              <a:t>www.lkmco.org.ukv</a:t>
            </a:r>
            <a:endParaRPr lang="en-GB" sz="1000" dirty="0">
              <a:solidFill>
                <a:schemeClr val="tx2"/>
              </a:solidFill>
              <a:cs typeface="Arial" charset="0"/>
            </a:endParaRPr>
          </a:p>
        </p:txBody>
      </p:sp>
    </p:spTree>
    <p:extLst>
      <p:ext uri="{BB962C8B-B14F-4D97-AF65-F5344CB8AC3E}">
        <p14:creationId xmlns:p14="http://schemas.microsoft.com/office/powerpoint/2010/main" val="11942480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defRPr/>
            </a:pPr>
            <a:endParaRPr lang="en-GB">
              <a:cs typeface="Arial" charset="0"/>
            </a:endParaRPr>
          </a:p>
        </p:txBody>
      </p:sp>
      <p:pic>
        <p:nvPicPr>
          <p:cNvPr id="15366" name="Picture 17" descr="C:\Users\Loic Menzies\Documents\L.K.M Consulting\Marketing\Logo\LKM Logos.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813175" y="5787033"/>
            <a:ext cx="1406525" cy="5222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Title 2"/>
          <p:cNvSpPr>
            <a:spLocks noGrp="1"/>
          </p:cNvSpPr>
          <p:nvPr>
            <p:ph type="title"/>
          </p:nvPr>
        </p:nvSpPr>
        <p:spPr>
          <a:xfrm>
            <a:off x="287524" y="6648"/>
            <a:ext cx="7910748" cy="1143000"/>
          </a:xfrm>
        </p:spPr>
        <p:txBody>
          <a:bodyPr/>
          <a:lstStyle/>
          <a:p>
            <a:pPr algn="l"/>
            <a:r>
              <a:rPr lang="en-US" sz="3200" b="1" dirty="0" smtClean="0">
                <a:solidFill>
                  <a:schemeClr val="tx2"/>
                </a:solidFill>
              </a:rPr>
              <a:t>1. Gender and attainment</a:t>
            </a:r>
            <a:endParaRPr lang="en-US" sz="3200" b="1" dirty="0">
              <a:solidFill>
                <a:schemeClr val="tx2"/>
              </a:solidFill>
            </a:endParaRPr>
          </a:p>
        </p:txBody>
      </p:sp>
      <p:sp>
        <p:nvSpPr>
          <p:cNvPr id="7" name="Rectangle 3"/>
          <p:cNvSpPr>
            <a:spLocks noChangeArrowheads="1"/>
          </p:cNvSpPr>
          <p:nvPr/>
        </p:nvSpPr>
        <p:spPr bwMode="auto">
          <a:xfrm>
            <a:off x="0" y="6362120"/>
            <a:ext cx="9144000" cy="4154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tabLst>
                <a:tab pos="2865438" algn="ctr"/>
                <a:tab pos="5730875" algn="r"/>
              </a:tabLst>
            </a:pPr>
            <a:r>
              <a:rPr lang="en-GB" sz="1100" b="1" i="1" dirty="0" smtClean="0">
                <a:solidFill>
                  <a:schemeClr val="tx2"/>
                </a:solidFill>
                <a:ea typeface="Calibri" charset="0"/>
              </a:rPr>
              <a:t>”Society </a:t>
            </a:r>
            <a:r>
              <a:rPr lang="en-GB" sz="1100" b="1" i="1" dirty="0">
                <a:solidFill>
                  <a:schemeClr val="tx2"/>
                </a:solidFill>
                <a:ea typeface="Calibri" charset="0"/>
              </a:rPr>
              <a:t>should ensure that all children and young people receive the support they need in order to make a fulfilling transition to adulthood”</a:t>
            </a:r>
          </a:p>
          <a:p>
            <a:pPr algn="ctr" eaLnBrk="0" hangingPunct="0">
              <a:tabLst>
                <a:tab pos="2865438" algn="ctr"/>
                <a:tab pos="5730875" algn="r"/>
              </a:tabLst>
            </a:pPr>
            <a:r>
              <a:rPr lang="en-GB" sz="1000" dirty="0">
                <a:solidFill>
                  <a:schemeClr val="tx2"/>
                </a:solidFill>
                <a:ea typeface="Calibri" charset="0"/>
              </a:rPr>
              <a:t>info@lkmco.org - +44(0)7793 370459 - @</a:t>
            </a:r>
            <a:r>
              <a:rPr lang="en-GB" sz="1000" dirty="0" err="1">
                <a:solidFill>
                  <a:schemeClr val="tx2"/>
                </a:solidFill>
                <a:ea typeface="Calibri" charset="0"/>
              </a:rPr>
              <a:t>LKMco</a:t>
            </a:r>
            <a:r>
              <a:rPr lang="en-GB" sz="1000" dirty="0">
                <a:solidFill>
                  <a:schemeClr val="tx2"/>
                </a:solidFill>
                <a:ea typeface="Calibri" charset="0"/>
              </a:rPr>
              <a:t> – </a:t>
            </a:r>
            <a:r>
              <a:rPr lang="en-GB" sz="1000" dirty="0" smtClean="0">
                <a:solidFill>
                  <a:schemeClr val="tx2"/>
                </a:solidFill>
                <a:ea typeface="Calibri" charset="0"/>
              </a:rPr>
              <a:t>www.lkmco.org.uk</a:t>
            </a:r>
            <a:endParaRPr lang="en-GB" sz="1000" dirty="0">
              <a:solidFill>
                <a:schemeClr val="tx2"/>
              </a:solidFill>
              <a:cs typeface="Arial" charset="0"/>
            </a:endParaRPr>
          </a:p>
        </p:txBody>
      </p:sp>
      <p:sp>
        <p:nvSpPr>
          <p:cNvPr id="12" name="TextBox 11"/>
          <p:cNvSpPr txBox="1"/>
          <p:nvPr/>
        </p:nvSpPr>
        <p:spPr>
          <a:xfrm>
            <a:off x="183021" y="5184743"/>
            <a:ext cx="8781467" cy="338554"/>
          </a:xfrm>
          <a:prstGeom prst="rect">
            <a:avLst/>
          </a:prstGeom>
          <a:noFill/>
        </p:spPr>
        <p:txBody>
          <a:bodyPr wrap="square" rtlCol="0">
            <a:spAutoFit/>
          </a:bodyPr>
          <a:lstStyle/>
          <a:p>
            <a:pPr marL="285750" indent="-285750">
              <a:buFont typeface="Arial" panose="020B0604020202020204" pitchFamily="34" charset="0"/>
              <a:buChar char="•"/>
            </a:pPr>
            <a:r>
              <a:rPr lang="en-GB" sz="1600" dirty="0" smtClean="0"/>
              <a:t>Achievement is broadly comparable and has been for a while (with a bit of convergence)</a:t>
            </a:r>
            <a:endParaRPr lang="en-GB" sz="1600" dirty="0"/>
          </a:p>
        </p:txBody>
      </p:sp>
      <p:graphicFrame>
        <p:nvGraphicFramePr>
          <p:cNvPr id="13" name="Chart 12"/>
          <p:cNvGraphicFramePr>
            <a:graphicFrameLocks/>
          </p:cNvGraphicFramePr>
          <p:nvPr>
            <p:extLst>
              <p:ext uri="{D42A27DB-BD31-4B8C-83A1-F6EECF244321}">
                <p14:modId xmlns:p14="http://schemas.microsoft.com/office/powerpoint/2010/main" val="332970673"/>
              </p:ext>
            </p:extLst>
          </p:nvPr>
        </p:nvGraphicFramePr>
        <p:xfrm>
          <a:off x="287524" y="983656"/>
          <a:ext cx="8568952" cy="402951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560484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defRPr/>
            </a:pPr>
            <a:endParaRPr lang="en-GB">
              <a:cs typeface="Arial" charset="0"/>
            </a:endParaRPr>
          </a:p>
        </p:txBody>
      </p:sp>
      <p:pic>
        <p:nvPicPr>
          <p:cNvPr id="15366" name="Picture 17" descr="C:\Users\Loic Menzies\Documents\L.K.M Consulting\Marketing\Logo\LKM Logos.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813175" y="5787033"/>
            <a:ext cx="1406525" cy="5222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Title 2"/>
          <p:cNvSpPr>
            <a:spLocks noGrp="1"/>
          </p:cNvSpPr>
          <p:nvPr>
            <p:ph type="title"/>
          </p:nvPr>
        </p:nvSpPr>
        <p:spPr>
          <a:xfrm>
            <a:off x="323528" y="6648"/>
            <a:ext cx="7874744" cy="1143000"/>
          </a:xfrm>
        </p:spPr>
        <p:txBody>
          <a:bodyPr/>
          <a:lstStyle/>
          <a:p>
            <a:pPr algn="l"/>
            <a:r>
              <a:rPr lang="en-US" sz="3200" b="1" dirty="0">
                <a:solidFill>
                  <a:schemeClr val="tx2"/>
                </a:solidFill>
              </a:rPr>
              <a:t>2</a:t>
            </a:r>
            <a:r>
              <a:rPr lang="en-US" sz="3200" b="1" dirty="0" smtClean="0">
                <a:solidFill>
                  <a:schemeClr val="tx2"/>
                </a:solidFill>
              </a:rPr>
              <a:t>. Ethnicity and achievement</a:t>
            </a:r>
            <a:endParaRPr lang="en-US" sz="3200" b="1" dirty="0">
              <a:solidFill>
                <a:schemeClr val="tx2"/>
              </a:solidFill>
            </a:endParaRPr>
          </a:p>
        </p:txBody>
      </p:sp>
      <p:sp>
        <p:nvSpPr>
          <p:cNvPr id="7" name="Rectangle 3"/>
          <p:cNvSpPr>
            <a:spLocks noChangeArrowheads="1"/>
          </p:cNvSpPr>
          <p:nvPr/>
        </p:nvSpPr>
        <p:spPr bwMode="auto">
          <a:xfrm>
            <a:off x="0" y="6362120"/>
            <a:ext cx="9144000" cy="4154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tabLst>
                <a:tab pos="2865438" algn="ctr"/>
                <a:tab pos="5730875" algn="r"/>
              </a:tabLst>
            </a:pPr>
            <a:r>
              <a:rPr lang="en-GB" sz="1100" b="1" i="1" dirty="0" smtClean="0">
                <a:solidFill>
                  <a:schemeClr val="tx2"/>
                </a:solidFill>
                <a:ea typeface="Calibri" charset="0"/>
              </a:rPr>
              <a:t>”Society </a:t>
            </a:r>
            <a:r>
              <a:rPr lang="en-GB" sz="1100" b="1" i="1" dirty="0">
                <a:solidFill>
                  <a:schemeClr val="tx2"/>
                </a:solidFill>
                <a:ea typeface="Calibri" charset="0"/>
              </a:rPr>
              <a:t>should ensure that all children and young people receive the support they need in order to make a fulfilling transition to adulthood”</a:t>
            </a:r>
          </a:p>
          <a:p>
            <a:pPr algn="ctr" eaLnBrk="0" hangingPunct="0">
              <a:tabLst>
                <a:tab pos="2865438" algn="ctr"/>
                <a:tab pos="5730875" algn="r"/>
              </a:tabLst>
            </a:pPr>
            <a:r>
              <a:rPr lang="en-GB" sz="1000" dirty="0">
                <a:solidFill>
                  <a:schemeClr val="tx2"/>
                </a:solidFill>
                <a:ea typeface="Calibri" charset="0"/>
              </a:rPr>
              <a:t>info@lkmco.org - +44(0)7793 370459 - @</a:t>
            </a:r>
            <a:r>
              <a:rPr lang="en-GB" sz="1000" dirty="0" err="1">
                <a:solidFill>
                  <a:schemeClr val="tx2"/>
                </a:solidFill>
                <a:ea typeface="Calibri" charset="0"/>
              </a:rPr>
              <a:t>LKMco</a:t>
            </a:r>
            <a:r>
              <a:rPr lang="en-GB" sz="1000" dirty="0">
                <a:solidFill>
                  <a:schemeClr val="tx2"/>
                </a:solidFill>
                <a:ea typeface="Calibri" charset="0"/>
              </a:rPr>
              <a:t> – </a:t>
            </a:r>
            <a:r>
              <a:rPr lang="en-GB" sz="1000" dirty="0" smtClean="0">
                <a:solidFill>
                  <a:schemeClr val="tx2"/>
                </a:solidFill>
                <a:ea typeface="Calibri" charset="0"/>
              </a:rPr>
              <a:t>www.lkmco.org.uk</a:t>
            </a:r>
            <a:endParaRPr lang="en-GB" sz="1000" dirty="0">
              <a:solidFill>
                <a:schemeClr val="tx2"/>
              </a:solidFill>
              <a:cs typeface="Arial" charset="0"/>
            </a:endParaRPr>
          </a:p>
        </p:txBody>
      </p:sp>
      <p:sp>
        <p:nvSpPr>
          <p:cNvPr id="12" name="TextBox 11"/>
          <p:cNvSpPr txBox="1"/>
          <p:nvPr/>
        </p:nvSpPr>
        <p:spPr>
          <a:xfrm>
            <a:off x="181266" y="4963701"/>
            <a:ext cx="8781467" cy="584775"/>
          </a:xfrm>
          <a:prstGeom prst="rect">
            <a:avLst/>
          </a:prstGeom>
          <a:noFill/>
        </p:spPr>
        <p:txBody>
          <a:bodyPr wrap="square" rtlCol="0">
            <a:spAutoFit/>
          </a:bodyPr>
          <a:lstStyle/>
          <a:p>
            <a:pPr marL="285750" indent="-285750">
              <a:buFont typeface="Arial" panose="020B0604020202020204" pitchFamily="34" charset="0"/>
              <a:buChar char="•"/>
            </a:pPr>
            <a:r>
              <a:rPr lang="en-GB" sz="1600" dirty="0" smtClean="0"/>
              <a:t>Amongst those that take STEM A levels, achievement is comparable across ethnic groups – except for Black and Pakistani/Bangladeshi.</a:t>
            </a:r>
            <a:endParaRPr lang="en-GB" sz="1600" dirty="0"/>
          </a:p>
        </p:txBody>
      </p:sp>
      <p:graphicFrame>
        <p:nvGraphicFramePr>
          <p:cNvPr id="8" name="Chart 7"/>
          <p:cNvGraphicFramePr>
            <a:graphicFrameLocks/>
          </p:cNvGraphicFramePr>
          <p:nvPr>
            <p:extLst>
              <p:ext uri="{D42A27DB-BD31-4B8C-83A1-F6EECF244321}">
                <p14:modId xmlns:p14="http://schemas.microsoft.com/office/powerpoint/2010/main" val="4270400180"/>
              </p:ext>
            </p:extLst>
          </p:nvPr>
        </p:nvGraphicFramePr>
        <p:xfrm>
          <a:off x="323528" y="980728"/>
          <a:ext cx="8496944" cy="374441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3148670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defRPr/>
            </a:pPr>
            <a:endParaRPr lang="en-GB">
              <a:cs typeface="Arial" charset="0"/>
            </a:endParaRPr>
          </a:p>
        </p:txBody>
      </p:sp>
      <p:pic>
        <p:nvPicPr>
          <p:cNvPr id="15366" name="Picture 17" descr="C:\Users\Loic Menzies\Documents\L.K.M Consulting\Marketing\Logo\LKM Logos.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813175" y="5787033"/>
            <a:ext cx="1406525" cy="5222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Title 2"/>
          <p:cNvSpPr>
            <a:spLocks noGrp="1"/>
          </p:cNvSpPr>
          <p:nvPr>
            <p:ph type="title"/>
          </p:nvPr>
        </p:nvSpPr>
        <p:spPr>
          <a:xfrm>
            <a:off x="323528" y="6648"/>
            <a:ext cx="7874744" cy="1143000"/>
          </a:xfrm>
        </p:spPr>
        <p:txBody>
          <a:bodyPr/>
          <a:lstStyle/>
          <a:p>
            <a:pPr algn="l"/>
            <a:r>
              <a:rPr lang="en-US" sz="3200" b="1" dirty="0" smtClean="0">
                <a:solidFill>
                  <a:schemeClr val="tx2"/>
                </a:solidFill>
              </a:rPr>
              <a:t>3. SES and attainment</a:t>
            </a:r>
            <a:endParaRPr lang="en-US" sz="3200" b="1" dirty="0">
              <a:solidFill>
                <a:schemeClr val="tx2"/>
              </a:solidFill>
            </a:endParaRPr>
          </a:p>
        </p:txBody>
      </p:sp>
      <p:sp>
        <p:nvSpPr>
          <p:cNvPr id="7" name="Rectangle 3"/>
          <p:cNvSpPr>
            <a:spLocks noChangeArrowheads="1"/>
          </p:cNvSpPr>
          <p:nvPr/>
        </p:nvSpPr>
        <p:spPr bwMode="auto">
          <a:xfrm>
            <a:off x="0" y="6362120"/>
            <a:ext cx="9144000" cy="4154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tabLst>
                <a:tab pos="2865438" algn="ctr"/>
                <a:tab pos="5730875" algn="r"/>
              </a:tabLst>
            </a:pPr>
            <a:r>
              <a:rPr lang="en-GB" sz="1100" b="1" i="1" dirty="0" smtClean="0">
                <a:solidFill>
                  <a:schemeClr val="tx2"/>
                </a:solidFill>
                <a:ea typeface="Calibri" charset="0"/>
              </a:rPr>
              <a:t>”Society </a:t>
            </a:r>
            <a:r>
              <a:rPr lang="en-GB" sz="1100" b="1" i="1" dirty="0">
                <a:solidFill>
                  <a:schemeClr val="tx2"/>
                </a:solidFill>
                <a:ea typeface="Calibri" charset="0"/>
              </a:rPr>
              <a:t>should ensure that all children and young people receive the support they need in order to make a fulfilling transition to adulthood”</a:t>
            </a:r>
          </a:p>
          <a:p>
            <a:pPr algn="ctr" eaLnBrk="0" hangingPunct="0">
              <a:tabLst>
                <a:tab pos="2865438" algn="ctr"/>
                <a:tab pos="5730875" algn="r"/>
              </a:tabLst>
            </a:pPr>
            <a:r>
              <a:rPr lang="en-GB" sz="1000" dirty="0">
                <a:solidFill>
                  <a:schemeClr val="tx2"/>
                </a:solidFill>
                <a:ea typeface="Calibri" charset="0"/>
              </a:rPr>
              <a:t>info@lkmco.org - +44(0)7793 370459 - @</a:t>
            </a:r>
            <a:r>
              <a:rPr lang="en-GB" sz="1000" dirty="0" err="1">
                <a:solidFill>
                  <a:schemeClr val="tx2"/>
                </a:solidFill>
                <a:ea typeface="Calibri" charset="0"/>
              </a:rPr>
              <a:t>LKMco</a:t>
            </a:r>
            <a:r>
              <a:rPr lang="en-GB" sz="1000" dirty="0">
                <a:solidFill>
                  <a:schemeClr val="tx2"/>
                </a:solidFill>
                <a:ea typeface="Calibri" charset="0"/>
              </a:rPr>
              <a:t> – </a:t>
            </a:r>
            <a:r>
              <a:rPr lang="en-GB" sz="1000" dirty="0" smtClean="0">
                <a:solidFill>
                  <a:schemeClr val="tx2"/>
                </a:solidFill>
                <a:ea typeface="Calibri" charset="0"/>
              </a:rPr>
              <a:t>www.lkmco.org.uk</a:t>
            </a:r>
            <a:endParaRPr lang="en-GB" sz="1000" dirty="0">
              <a:solidFill>
                <a:schemeClr val="tx2"/>
              </a:solidFill>
              <a:cs typeface="Arial" charset="0"/>
            </a:endParaRPr>
          </a:p>
        </p:txBody>
      </p:sp>
      <p:sp>
        <p:nvSpPr>
          <p:cNvPr id="12" name="TextBox 11"/>
          <p:cNvSpPr txBox="1"/>
          <p:nvPr/>
        </p:nvSpPr>
        <p:spPr>
          <a:xfrm>
            <a:off x="181266" y="5014917"/>
            <a:ext cx="8781467" cy="584775"/>
          </a:xfrm>
          <a:prstGeom prst="rect">
            <a:avLst/>
          </a:prstGeom>
          <a:noFill/>
        </p:spPr>
        <p:txBody>
          <a:bodyPr wrap="square" rtlCol="0">
            <a:spAutoFit/>
          </a:bodyPr>
          <a:lstStyle/>
          <a:p>
            <a:pPr marL="285750" indent="-285750">
              <a:buFont typeface="Arial" panose="020B0604020202020204" pitchFamily="34" charset="0"/>
              <a:buChar char="•"/>
            </a:pPr>
            <a:r>
              <a:rPr lang="en-GB" sz="1600" dirty="0" smtClean="0"/>
              <a:t>Even amongst the small subset of FSM pupils who take A levels and chose to take STEM subjects, achievement is lower. Consistently ~8% lower. </a:t>
            </a:r>
            <a:endParaRPr lang="en-GB" sz="1600" dirty="0"/>
          </a:p>
        </p:txBody>
      </p:sp>
      <p:graphicFrame>
        <p:nvGraphicFramePr>
          <p:cNvPr id="9" name="Chart 8"/>
          <p:cNvGraphicFramePr>
            <a:graphicFrameLocks/>
          </p:cNvGraphicFramePr>
          <p:nvPr>
            <p:extLst>
              <p:ext uri="{D42A27DB-BD31-4B8C-83A1-F6EECF244321}">
                <p14:modId xmlns:p14="http://schemas.microsoft.com/office/powerpoint/2010/main" val="1667159859"/>
              </p:ext>
            </p:extLst>
          </p:nvPr>
        </p:nvGraphicFramePr>
        <p:xfrm>
          <a:off x="323528" y="908719"/>
          <a:ext cx="8496944" cy="405339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8277549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defRPr/>
            </a:pPr>
            <a:endParaRPr lang="en-GB">
              <a:cs typeface="Arial" charset="0"/>
            </a:endParaRPr>
          </a:p>
        </p:txBody>
      </p:sp>
      <p:pic>
        <p:nvPicPr>
          <p:cNvPr id="15366" name="Picture 17" descr="C:\Users\Loic Menzies\Documents\L.K.M Consulting\Marketing\Logo\LKM Logos.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813175" y="5787033"/>
            <a:ext cx="1406525" cy="5222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Title 2"/>
          <p:cNvSpPr>
            <a:spLocks noGrp="1"/>
          </p:cNvSpPr>
          <p:nvPr>
            <p:ph type="title"/>
          </p:nvPr>
        </p:nvSpPr>
        <p:spPr>
          <a:xfrm>
            <a:off x="323528" y="6648"/>
            <a:ext cx="7874744" cy="1143000"/>
          </a:xfrm>
        </p:spPr>
        <p:txBody>
          <a:bodyPr/>
          <a:lstStyle/>
          <a:p>
            <a:pPr algn="l"/>
            <a:r>
              <a:rPr lang="en-US" sz="3200" b="1" dirty="0">
                <a:solidFill>
                  <a:schemeClr val="tx2"/>
                </a:solidFill>
              </a:rPr>
              <a:t>4</a:t>
            </a:r>
            <a:r>
              <a:rPr lang="en-US" sz="3200" b="1" dirty="0" smtClean="0">
                <a:solidFill>
                  <a:schemeClr val="tx2"/>
                </a:solidFill>
              </a:rPr>
              <a:t>. Ethnicity, gender and attainment</a:t>
            </a:r>
            <a:endParaRPr lang="en-US" sz="3200" b="1" dirty="0">
              <a:solidFill>
                <a:schemeClr val="tx2"/>
              </a:solidFill>
            </a:endParaRPr>
          </a:p>
        </p:txBody>
      </p:sp>
      <p:sp>
        <p:nvSpPr>
          <p:cNvPr id="7" name="Rectangle 3"/>
          <p:cNvSpPr>
            <a:spLocks noChangeArrowheads="1"/>
          </p:cNvSpPr>
          <p:nvPr/>
        </p:nvSpPr>
        <p:spPr bwMode="auto">
          <a:xfrm>
            <a:off x="0" y="6362120"/>
            <a:ext cx="9144000" cy="4154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tabLst>
                <a:tab pos="2865438" algn="ctr"/>
                <a:tab pos="5730875" algn="r"/>
              </a:tabLst>
            </a:pPr>
            <a:r>
              <a:rPr lang="en-GB" sz="1100" b="1" i="1" dirty="0" smtClean="0">
                <a:solidFill>
                  <a:schemeClr val="tx2"/>
                </a:solidFill>
                <a:ea typeface="Calibri" charset="0"/>
              </a:rPr>
              <a:t>”Society </a:t>
            </a:r>
            <a:r>
              <a:rPr lang="en-GB" sz="1100" b="1" i="1" dirty="0">
                <a:solidFill>
                  <a:schemeClr val="tx2"/>
                </a:solidFill>
                <a:ea typeface="Calibri" charset="0"/>
              </a:rPr>
              <a:t>should ensure that all children and young people receive the support they need in order to make a fulfilling transition to adulthood”</a:t>
            </a:r>
          </a:p>
          <a:p>
            <a:pPr algn="ctr" eaLnBrk="0" hangingPunct="0">
              <a:tabLst>
                <a:tab pos="2865438" algn="ctr"/>
                <a:tab pos="5730875" algn="r"/>
              </a:tabLst>
            </a:pPr>
            <a:r>
              <a:rPr lang="en-GB" sz="1000" dirty="0">
                <a:solidFill>
                  <a:schemeClr val="tx2"/>
                </a:solidFill>
                <a:ea typeface="Calibri" charset="0"/>
              </a:rPr>
              <a:t>info@lkmco.org - +44(0)7793 370459 - @</a:t>
            </a:r>
            <a:r>
              <a:rPr lang="en-GB" sz="1000" dirty="0" err="1">
                <a:solidFill>
                  <a:schemeClr val="tx2"/>
                </a:solidFill>
                <a:ea typeface="Calibri" charset="0"/>
              </a:rPr>
              <a:t>LKMco</a:t>
            </a:r>
            <a:r>
              <a:rPr lang="en-GB" sz="1000" dirty="0">
                <a:solidFill>
                  <a:schemeClr val="tx2"/>
                </a:solidFill>
                <a:ea typeface="Calibri" charset="0"/>
              </a:rPr>
              <a:t> – </a:t>
            </a:r>
            <a:r>
              <a:rPr lang="en-GB" sz="1000" dirty="0" smtClean="0">
                <a:solidFill>
                  <a:schemeClr val="tx2"/>
                </a:solidFill>
                <a:ea typeface="Calibri" charset="0"/>
              </a:rPr>
              <a:t>www.lkmco.org.uk</a:t>
            </a:r>
            <a:endParaRPr lang="en-GB" sz="1000" dirty="0">
              <a:solidFill>
                <a:schemeClr val="tx2"/>
              </a:solidFill>
              <a:cs typeface="Arial" charset="0"/>
            </a:endParaRPr>
          </a:p>
        </p:txBody>
      </p:sp>
      <p:sp>
        <p:nvSpPr>
          <p:cNvPr id="12" name="TextBox 11"/>
          <p:cNvSpPr txBox="1"/>
          <p:nvPr/>
        </p:nvSpPr>
        <p:spPr>
          <a:xfrm>
            <a:off x="179512" y="5069521"/>
            <a:ext cx="8781467" cy="584775"/>
          </a:xfrm>
          <a:prstGeom prst="rect">
            <a:avLst/>
          </a:prstGeom>
          <a:noFill/>
        </p:spPr>
        <p:txBody>
          <a:bodyPr wrap="square" rtlCol="0">
            <a:spAutoFit/>
          </a:bodyPr>
          <a:lstStyle/>
          <a:p>
            <a:pPr marL="285750" indent="-285750">
              <a:buFont typeface="Arial" panose="020B0604020202020204" pitchFamily="34" charset="0"/>
              <a:buChar char="•"/>
            </a:pPr>
            <a:r>
              <a:rPr lang="en-GB" sz="1600" dirty="0" smtClean="0"/>
              <a:t>Gender gaps in attainment are consistently small amongst most ethnic groups though slightly larger amongst Pakistani/Bangladeshi and Other Asian</a:t>
            </a:r>
            <a:endParaRPr lang="en-GB" sz="1600" dirty="0"/>
          </a:p>
        </p:txBody>
      </p:sp>
      <p:graphicFrame>
        <p:nvGraphicFramePr>
          <p:cNvPr id="8" name="Chart 7"/>
          <p:cNvGraphicFramePr>
            <a:graphicFrameLocks/>
          </p:cNvGraphicFramePr>
          <p:nvPr>
            <p:extLst>
              <p:ext uri="{D42A27DB-BD31-4B8C-83A1-F6EECF244321}">
                <p14:modId xmlns:p14="http://schemas.microsoft.com/office/powerpoint/2010/main" val="677419776"/>
              </p:ext>
            </p:extLst>
          </p:nvPr>
        </p:nvGraphicFramePr>
        <p:xfrm>
          <a:off x="323528" y="980728"/>
          <a:ext cx="8280920" cy="403599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042778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defRPr/>
            </a:pPr>
            <a:endParaRPr lang="en-GB">
              <a:cs typeface="Arial" charset="0"/>
            </a:endParaRPr>
          </a:p>
        </p:txBody>
      </p:sp>
      <p:pic>
        <p:nvPicPr>
          <p:cNvPr id="15366" name="Picture 17" descr="C:\Users\Loic Menzies\Documents\L.K.M Consulting\Marketing\Logo\LKM Logos.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813175" y="5787033"/>
            <a:ext cx="1406525" cy="5222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Title 2"/>
          <p:cNvSpPr>
            <a:spLocks noGrp="1"/>
          </p:cNvSpPr>
          <p:nvPr>
            <p:ph type="title"/>
          </p:nvPr>
        </p:nvSpPr>
        <p:spPr>
          <a:xfrm>
            <a:off x="323528" y="6648"/>
            <a:ext cx="7874744" cy="1143000"/>
          </a:xfrm>
        </p:spPr>
        <p:txBody>
          <a:bodyPr/>
          <a:lstStyle/>
          <a:p>
            <a:pPr algn="l"/>
            <a:r>
              <a:rPr lang="en-US" sz="3200" b="1" dirty="0" smtClean="0">
                <a:solidFill>
                  <a:schemeClr val="tx2"/>
                </a:solidFill>
              </a:rPr>
              <a:t>5. Gender, SES and attainment</a:t>
            </a:r>
            <a:endParaRPr lang="en-US" sz="3200" b="1" dirty="0">
              <a:solidFill>
                <a:schemeClr val="tx2"/>
              </a:solidFill>
            </a:endParaRPr>
          </a:p>
        </p:txBody>
      </p:sp>
      <p:sp>
        <p:nvSpPr>
          <p:cNvPr id="7" name="Rectangle 3"/>
          <p:cNvSpPr>
            <a:spLocks noChangeArrowheads="1"/>
          </p:cNvSpPr>
          <p:nvPr/>
        </p:nvSpPr>
        <p:spPr bwMode="auto">
          <a:xfrm>
            <a:off x="0" y="6362120"/>
            <a:ext cx="9144000" cy="4154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tabLst>
                <a:tab pos="2865438" algn="ctr"/>
                <a:tab pos="5730875" algn="r"/>
              </a:tabLst>
            </a:pPr>
            <a:r>
              <a:rPr lang="en-GB" sz="1100" b="1" i="1" dirty="0" smtClean="0">
                <a:solidFill>
                  <a:schemeClr val="tx2"/>
                </a:solidFill>
                <a:ea typeface="Calibri" charset="0"/>
              </a:rPr>
              <a:t>”Society </a:t>
            </a:r>
            <a:r>
              <a:rPr lang="en-GB" sz="1100" b="1" i="1" dirty="0">
                <a:solidFill>
                  <a:schemeClr val="tx2"/>
                </a:solidFill>
                <a:ea typeface="Calibri" charset="0"/>
              </a:rPr>
              <a:t>should ensure that all children and young people receive the support they need in order to make a fulfilling transition to adulthood”</a:t>
            </a:r>
          </a:p>
          <a:p>
            <a:pPr algn="ctr" eaLnBrk="0" hangingPunct="0">
              <a:tabLst>
                <a:tab pos="2865438" algn="ctr"/>
                <a:tab pos="5730875" algn="r"/>
              </a:tabLst>
            </a:pPr>
            <a:r>
              <a:rPr lang="en-GB" sz="1000" dirty="0">
                <a:solidFill>
                  <a:schemeClr val="tx2"/>
                </a:solidFill>
                <a:ea typeface="Calibri" charset="0"/>
              </a:rPr>
              <a:t>info@lkmco.org - +44(0)7793 370459 - @</a:t>
            </a:r>
            <a:r>
              <a:rPr lang="en-GB" sz="1000" dirty="0" err="1">
                <a:solidFill>
                  <a:schemeClr val="tx2"/>
                </a:solidFill>
                <a:ea typeface="Calibri" charset="0"/>
              </a:rPr>
              <a:t>LKMco</a:t>
            </a:r>
            <a:r>
              <a:rPr lang="en-GB" sz="1000" dirty="0">
                <a:solidFill>
                  <a:schemeClr val="tx2"/>
                </a:solidFill>
                <a:ea typeface="Calibri" charset="0"/>
              </a:rPr>
              <a:t> – </a:t>
            </a:r>
            <a:r>
              <a:rPr lang="en-GB" sz="1000" dirty="0" smtClean="0">
                <a:solidFill>
                  <a:schemeClr val="tx2"/>
                </a:solidFill>
                <a:ea typeface="Calibri" charset="0"/>
              </a:rPr>
              <a:t>www.lkmco.org.uk</a:t>
            </a:r>
            <a:endParaRPr lang="en-GB" sz="1000" dirty="0">
              <a:solidFill>
                <a:schemeClr val="tx2"/>
              </a:solidFill>
              <a:cs typeface="Arial" charset="0"/>
            </a:endParaRPr>
          </a:p>
        </p:txBody>
      </p:sp>
      <p:sp>
        <p:nvSpPr>
          <p:cNvPr id="12" name="TextBox 11"/>
          <p:cNvSpPr txBox="1"/>
          <p:nvPr/>
        </p:nvSpPr>
        <p:spPr>
          <a:xfrm>
            <a:off x="179512" y="5232824"/>
            <a:ext cx="8781467" cy="338554"/>
          </a:xfrm>
          <a:prstGeom prst="rect">
            <a:avLst/>
          </a:prstGeom>
          <a:noFill/>
        </p:spPr>
        <p:txBody>
          <a:bodyPr wrap="square" rtlCol="0">
            <a:spAutoFit/>
          </a:bodyPr>
          <a:lstStyle/>
          <a:p>
            <a:pPr marL="285750" indent="-285750">
              <a:buFont typeface="Arial" panose="020B0604020202020204" pitchFamily="34" charset="0"/>
              <a:buChar char="•"/>
            </a:pPr>
            <a:r>
              <a:rPr lang="en-GB" sz="1600" dirty="0" smtClean="0"/>
              <a:t>FSM males achieve 2% more highly than FSM females</a:t>
            </a:r>
            <a:endParaRPr lang="en-GB" sz="1600" dirty="0"/>
          </a:p>
        </p:txBody>
      </p:sp>
      <p:graphicFrame>
        <p:nvGraphicFramePr>
          <p:cNvPr id="9" name="Chart 8"/>
          <p:cNvGraphicFramePr>
            <a:graphicFrameLocks/>
          </p:cNvGraphicFramePr>
          <p:nvPr>
            <p:extLst>
              <p:ext uri="{D42A27DB-BD31-4B8C-83A1-F6EECF244321}">
                <p14:modId xmlns:p14="http://schemas.microsoft.com/office/powerpoint/2010/main" val="3876498137"/>
              </p:ext>
            </p:extLst>
          </p:nvPr>
        </p:nvGraphicFramePr>
        <p:xfrm>
          <a:off x="323528" y="1103468"/>
          <a:ext cx="8424936" cy="405372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129593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defRPr/>
            </a:pPr>
            <a:endParaRPr lang="en-GB">
              <a:cs typeface="Arial" charset="0"/>
            </a:endParaRPr>
          </a:p>
        </p:txBody>
      </p:sp>
      <p:pic>
        <p:nvPicPr>
          <p:cNvPr id="15366" name="Picture 17" descr="C:\Users\Loic Menzies\Documents\L.K.M Consulting\Marketing\Logo\LKM Logos.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813175" y="5787033"/>
            <a:ext cx="1406525" cy="5222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Title 2"/>
          <p:cNvSpPr>
            <a:spLocks noGrp="1"/>
          </p:cNvSpPr>
          <p:nvPr>
            <p:ph type="title"/>
          </p:nvPr>
        </p:nvSpPr>
        <p:spPr>
          <a:xfrm>
            <a:off x="323528" y="6648"/>
            <a:ext cx="7874744" cy="1143000"/>
          </a:xfrm>
        </p:spPr>
        <p:txBody>
          <a:bodyPr/>
          <a:lstStyle/>
          <a:p>
            <a:pPr algn="l"/>
            <a:r>
              <a:rPr lang="en-US" sz="3200" b="1" dirty="0">
                <a:solidFill>
                  <a:schemeClr val="tx2"/>
                </a:solidFill>
              </a:rPr>
              <a:t>6</a:t>
            </a:r>
            <a:r>
              <a:rPr lang="en-US" sz="3200" b="1" dirty="0" smtClean="0">
                <a:solidFill>
                  <a:schemeClr val="tx2"/>
                </a:solidFill>
              </a:rPr>
              <a:t>. Ethnicity, SES and attainment</a:t>
            </a:r>
            <a:endParaRPr lang="en-US" sz="3200" b="1" dirty="0">
              <a:solidFill>
                <a:schemeClr val="tx2"/>
              </a:solidFill>
            </a:endParaRPr>
          </a:p>
        </p:txBody>
      </p:sp>
      <p:sp>
        <p:nvSpPr>
          <p:cNvPr id="7" name="Rectangle 3"/>
          <p:cNvSpPr>
            <a:spLocks noChangeArrowheads="1"/>
          </p:cNvSpPr>
          <p:nvPr/>
        </p:nvSpPr>
        <p:spPr bwMode="auto">
          <a:xfrm>
            <a:off x="0" y="6362120"/>
            <a:ext cx="9144000" cy="4154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tabLst>
                <a:tab pos="2865438" algn="ctr"/>
                <a:tab pos="5730875" algn="r"/>
              </a:tabLst>
            </a:pPr>
            <a:r>
              <a:rPr lang="en-GB" sz="1100" b="1" i="1" dirty="0" smtClean="0">
                <a:solidFill>
                  <a:schemeClr val="tx2"/>
                </a:solidFill>
                <a:ea typeface="Calibri" charset="0"/>
              </a:rPr>
              <a:t>”Society </a:t>
            </a:r>
            <a:r>
              <a:rPr lang="en-GB" sz="1100" b="1" i="1" dirty="0">
                <a:solidFill>
                  <a:schemeClr val="tx2"/>
                </a:solidFill>
                <a:ea typeface="Calibri" charset="0"/>
              </a:rPr>
              <a:t>should ensure that all children and young people receive the support they need in order to make a fulfilling transition to adulthood”</a:t>
            </a:r>
          </a:p>
          <a:p>
            <a:pPr algn="ctr" eaLnBrk="0" hangingPunct="0">
              <a:tabLst>
                <a:tab pos="2865438" algn="ctr"/>
                <a:tab pos="5730875" algn="r"/>
              </a:tabLst>
            </a:pPr>
            <a:r>
              <a:rPr lang="en-GB" sz="1000" dirty="0">
                <a:solidFill>
                  <a:schemeClr val="tx2"/>
                </a:solidFill>
                <a:ea typeface="Calibri" charset="0"/>
              </a:rPr>
              <a:t>info@lkmco.org - +44(0)7793 370459 - @</a:t>
            </a:r>
            <a:r>
              <a:rPr lang="en-GB" sz="1000" dirty="0" err="1">
                <a:solidFill>
                  <a:schemeClr val="tx2"/>
                </a:solidFill>
                <a:ea typeface="Calibri" charset="0"/>
              </a:rPr>
              <a:t>LKMco</a:t>
            </a:r>
            <a:r>
              <a:rPr lang="en-GB" sz="1000" dirty="0">
                <a:solidFill>
                  <a:schemeClr val="tx2"/>
                </a:solidFill>
                <a:ea typeface="Calibri" charset="0"/>
              </a:rPr>
              <a:t> – </a:t>
            </a:r>
            <a:r>
              <a:rPr lang="en-GB" sz="1000" dirty="0" smtClean="0">
                <a:solidFill>
                  <a:schemeClr val="tx2"/>
                </a:solidFill>
                <a:ea typeface="Calibri" charset="0"/>
              </a:rPr>
              <a:t>www.lkmco.org.uk</a:t>
            </a:r>
            <a:endParaRPr lang="en-GB" sz="1000" dirty="0">
              <a:solidFill>
                <a:schemeClr val="tx2"/>
              </a:solidFill>
              <a:cs typeface="Arial" charset="0"/>
            </a:endParaRPr>
          </a:p>
        </p:txBody>
      </p:sp>
      <p:sp>
        <p:nvSpPr>
          <p:cNvPr id="12" name="TextBox 11"/>
          <p:cNvSpPr txBox="1"/>
          <p:nvPr/>
        </p:nvSpPr>
        <p:spPr>
          <a:xfrm>
            <a:off x="179511" y="5085184"/>
            <a:ext cx="8781467" cy="584775"/>
          </a:xfrm>
          <a:prstGeom prst="rect">
            <a:avLst/>
          </a:prstGeom>
          <a:noFill/>
        </p:spPr>
        <p:txBody>
          <a:bodyPr wrap="square" rtlCol="0">
            <a:spAutoFit/>
          </a:bodyPr>
          <a:lstStyle/>
          <a:p>
            <a:pPr marL="285750" indent="-285750">
              <a:buFont typeface="Arial" panose="020B0604020202020204" pitchFamily="34" charset="0"/>
              <a:buChar char="•"/>
            </a:pPr>
            <a:r>
              <a:rPr lang="en-GB" sz="1600" dirty="0" smtClean="0"/>
              <a:t>The SES gap exists across all ethnic groups (6-8%) though it is narrower amongst Pakistani/Bangladeshi pupils (3%).</a:t>
            </a:r>
            <a:endParaRPr lang="en-GB" sz="1600" dirty="0"/>
          </a:p>
        </p:txBody>
      </p:sp>
      <p:graphicFrame>
        <p:nvGraphicFramePr>
          <p:cNvPr id="8" name="Chart 7"/>
          <p:cNvGraphicFramePr>
            <a:graphicFrameLocks/>
          </p:cNvGraphicFramePr>
          <p:nvPr>
            <p:extLst>
              <p:ext uri="{D42A27DB-BD31-4B8C-83A1-F6EECF244321}">
                <p14:modId xmlns:p14="http://schemas.microsoft.com/office/powerpoint/2010/main" val="894548014"/>
              </p:ext>
            </p:extLst>
          </p:nvPr>
        </p:nvGraphicFramePr>
        <p:xfrm>
          <a:off x="467543" y="980728"/>
          <a:ext cx="8493435" cy="396044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0494850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defRPr/>
            </a:pPr>
            <a:endParaRPr lang="en-GB">
              <a:cs typeface="Arial" charset="0"/>
            </a:endParaRPr>
          </a:p>
        </p:txBody>
      </p:sp>
      <p:pic>
        <p:nvPicPr>
          <p:cNvPr id="15366" name="Picture 17" descr="C:\Users\Loic Menzies\Documents\L.K.M Consulting\Marketing\Logo\LKM Logos.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813175" y="5787033"/>
            <a:ext cx="1406525" cy="5222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Title 2"/>
          <p:cNvSpPr>
            <a:spLocks noGrp="1"/>
          </p:cNvSpPr>
          <p:nvPr>
            <p:ph type="title"/>
          </p:nvPr>
        </p:nvSpPr>
        <p:spPr>
          <a:xfrm>
            <a:off x="323528" y="6648"/>
            <a:ext cx="7874744" cy="1143000"/>
          </a:xfrm>
        </p:spPr>
        <p:txBody>
          <a:bodyPr/>
          <a:lstStyle/>
          <a:p>
            <a:pPr algn="l"/>
            <a:r>
              <a:rPr lang="en-US" sz="3200" b="1" dirty="0" smtClean="0">
                <a:solidFill>
                  <a:schemeClr val="tx2"/>
                </a:solidFill>
              </a:rPr>
              <a:t>7. Gender and uptake of STEM subjects</a:t>
            </a:r>
            <a:endParaRPr lang="en-US" sz="3200" b="1" dirty="0">
              <a:solidFill>
                <a:schemeClr val="tx2"/>
              </a:solidFill>
            </a:endParaRPr>
          </a:p>
        </p:txBody>
      </p:sp>
      <p:sp>
        <p:nvSpPr>
          <p:cNvPr id="7" name="Rectangle 3"/>
          <p:cNvSpPr>
            <a:spLocks noChangeArrowheads="1"/>
          </p:cNvSpPr>
          <p:nvPr/>
        </p:nvSpPr>
        <p:spPr bwMode="auto">
          <a:xfrm>
            <a:off x="0" y="6362120"/>
            <a:ext cx="9144000" cy="4154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tabLst>
                <a:tab pos="2865438" algn="ctr"/>
                <a:tab pos="5730875" algn="r"/>
              </a:tabLst>
            </a:pPr>
            <a:r>
              <a:rPr lang="en-GB" sz="1100" b="1" i="1" dirty="0" smtClean="0">
                <a:solidFill>
                  <a:schemeClr val="tx2"/>
                </a:solidFill>
                <a:ea typeface="Calibri" charset="0"/>
              </a:rPr>
              <a:t>”Society </a:t>
            </a:r>
            <a:r>
              <a:rPr lang="en-GB" sz="1100" b="1" i="1" dirty="0">
                <a:solidFill>
                  <a:schemeClr val="tx2"/>
                </a:solidFill>
                <a:ea typeface="Calibri" charset="0"/>
              </a:rPr>
              <a:t>should ensure that all children and young people receive the support they need in order to make a fulfilling transition to adulthood”</a:t>
            </a:r>
          </a:p>
          <a:p>
            <a:pPr algn="ctr" eaLnBrk="0" hangingPunct="0">
              <a:tabLst>
                <a:tab pos="2865438" algn="ctr"/>
                <a:tab pos="5730875" algn="r"/>
              </a:tabLst>
            </a:pPr>
            <a:r>
              <a:rPr lang="en-GB" sz="1000" dirty="0">
                <a:solidFill>
                  <a:schemeClr val="tx2"/>
                </a:solidFill>
                <a:ea typeface="Calibri" charset="0"/>
              </a:rPr>
              <a:t>info@lkmco.org - +44(0)7793 370459 - @</a:t>
            </a:r>
            <a:r>
              <a:rPr lang="en-GB" sz="1000" dirty="0" err="1">
                <a:solidFill>
                  <a:schemeClr val="tx2"/>
                </a:solidFill>
                <a:ea typeface="Calibri" charset="0"/>
              </a:rPr>
              <a:t>LKMco</a:t>
            </a:r>
            <a:r>
              <a:rPr lang="en-GB" sz="1000" dirty="0">
                <a:solidFill>
                  <a:schemeClr val="tx2"/>
                </a:solidFill>
                <a:ea typeface="Calibri" charset="0"/>
              </a:rPr>
              <a:t> – </a:t>
            </a:r>
            <a:r>
              <a:rPr lang="en-GB" sz="1000" dirty="0" smtClean="0">
                <a:solidFill>
                  <a:schemeClr val="tx2"/>
                </a:solidFill>
                <a:ea typeface="Calibri" charset="0"/>
              </a:rPr>
              <a:t>www.lkmco.org.uk</a:t>
            </a:r>
            <a:endParaRPr lang="en-GB" sz="1000" dirty="0">
              <a:solidFill>
                <a:schemeClr val="tx2"/>
              </a:solidFill>
              <a:cs typeface="Arial" charset="0"/>
            </a:endParaRPr>
          </a:p>
        </p:txBody>
      </p:sp>
      <p:sp>
        <p:nvSpPr>
          <p:cNvPr id="12" name="TextBox 11"/>
          <p:cNvSpPr txBox="1"/>
          <p:nvPr/>
        </p:nvSpPr>
        <p:spPr>
          <a:xfrm>
            <a:off x="179512" y="5086925"/>
            <a:ext cx="8781467" cy="584775"/>
          </a:xfrm>
          <a:prstGeom prst="rect">
            <a:avLst/>
          </a:prstGeom>
          <a:noFill/>
        </p:spPr>
        <p:txBody>
          <a:bodyPr wrap="square" rtlCol="0">
            <a:spAutoFit/>
          </a:bodyPr>
          <a:lstStyle/>
          <a:p>
            <a:pPr marL="285750" indent="-285750">
              <a:buFont typeface="Arial" panose="020B0604020202020204" pitchFamily="34" charset="0"/>
              <a:buChar char="•"/>
            </a:pPr>
            <a:r>
              <a:rPr lang="en-GB" sz="1600" dirty="0" smtClean="0"/>
              <a:t>Well over half of STEM A level entries come from males, despite the fact that more than half of A level entries (for all subjects) are from females. </a:t>
            </a:r>
            <a:endParaRPr lang="en-GB" sz="1600" dirty="0"/>
          </a:p>
        </p:txBody>
      </p:sp>
      <p:graphicFrame>
        <p:nvGraphicFramePr>
          <p:cNvPr id="8" name="Chart 7"/>
          <p:cNvGraphicFramePr>
            <a:graphicFrameLocks/>
          </p:cNvGraphicFramePr>
          <p:nvPr>
            <p:extLst>
              <p:ext uri="{D42A27DB-BD31-4B8C-83A1-F6EECF244321}">
                <p14:modId xmlns:p14="http://schemas.microsoft.com/office/powerpoint/2010/main" val="252084062"/>
              </p:ext>
            </p:extLst>
          </p:nvPr>
        </p:nvGraphicFramePr>
        <p:xfrm>
          <a:off x="179512" y="908720"/>
          <a:ext cx="4572000" cy="412442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Chart 9"/>
          <p:cNvGraphicFramePr>
            <a:graphicFrameLocks/>
          </p:cNvGraphicFramePr>
          <p:nvPr>
            <p:extLst>
              <p:ext uri="{D42A27DB-BD31-4B8C-83A1-F6EECF244321}">
                <p14:modId xmlns:p14="http://schemas.microsoft.com/office/powerpoint/2010/main" val="3502888385"/>
              </p:ext>
            </p:extLst>
          </p:nvPr>
        </p:nvGraphicFramePr>
        <p:xfrm>
          <a:off x="4572000" y="908720"/>
          <a:ext cx="4572000" cy="412442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2188944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16527</TotalTime>
  <Words>1216</Words>
  <Application>Microsoft Office PowerPoint</Application>
  <PresentationFormat>On-screen Show (4:3)</PresentationFormat>
  <Paragraphs>93</Paragraphs>
  <Slides>13</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ＭＳ Ｐゴシック</vt:lpstr>
      <vt:lpstr>Arial</vt:lpstr>
      <vt:lpstr>Calibri</vt:lpstr>
      <vt:lpstr>Office Theme</vt:lpstr>
      <vt:lpstr>PowerPoint Presentation</vt:lpstr>
      <vt:lpstr>PowerPoint Presentation</vt:lpstr>
      <vt:lpstr>1. Gender and attainment</vt:lpstr>
      <vt:lpstr>2. Ethnicity and achievement</vt:lpstr>
      <vt:lpstr>3. SES and attainment</vt:lpstr>
      <vt:lpstr>4. Ethnicity, gender and attainment</vt:lpstr>
      <vt:lpstr>5. Gender, SES and attainment</vt:lpstr>
      <vt:lpstr>6. Ethnicity, SES and attainment</vt:lpstr>
      <vt:lpstr>7. Gender and uptake of STEM subjects</vt:lpstr>
      <vt:lpstr>8. Ethnicity and uptake of STEM subjects</vt:lpstr>
      <vt:lpstr>9. Ethnicity, SES, gender and uptake of STEM subjects</vt:lpstr>
      <vt:lpstr>10. Ethnicity, gender and uptake of STEM subjects</vt:lpstr>
      <vt:lpstr>11. Ethnicity, SES and uptake of STEM subjects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Loic Menzies</dc:creator>
  <cp:lastModifiedBy>Loic Menzies</cp:lastModifiedBy>
  <cp:revision>397</cp:revision>
  <cp:lastPrinted>2013-04-30T19:54:41Z</cp:lastPrinted>
  <dcterms:created xsi:type="dcterms:W3CDTF">2016-07-28T14:02:10Z</dcterms:created>
  <dcterms:modified xsi:type="dcterms:W3CDTF">2017-01-27T03:12:03Z</dcterms:modified>
</cp:coreProperties>
</file>